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9" r:id="rId2"/>
    <p:sldId id="296" r:id="rId3"/>
    <p:sldId id="318" r:id="rId4"/>
    <p:sldId id="432" r:id="rId5"/>
    <p:sldId id="320" r:id="rId6"/>
    <p:sldId id="429" r:id="rId7"/>
    <p:sldId id="261" r:id="rId8"/>
    <p:sldId id="262" r:id="rId9"/>
    <p:sldId id="322" r:id="rId10"/>
    <p:sldId id="402" r:id="rId11"/>
    <p:sldId id="403" r:id="rId12"/>
    <p:sldId id="323" r:id="rId13"/>
    <p:sldId id="324" r:id="rId14"/>
    <p:sldId id="266" r:id="rId15"/>
    <p:sldId id="267" r:id="rId16"/>
    <p:sldId id="269" r:id="rId17"/>
    <p:sldId id="271" r:id="rId18"/>
    <p:sldId id="325" r:id="rId19"/>
    <p:sldId id="405" r:id="rId20"/>
    <p:sldId id="406" r:id="rId21"/>
    <p:sldId id="276" r:id="rId22"/>
    <p:sldId id="407" r:id="rId23"/>
    <p:sldId id="279" r:id="rId24"/>
    <p:sldId id="408" r:id="rId25"/>
    <p:sldId id="409" r:id="rId26"/>
    <p:sldId id="410" r:id="rId27"/>
    <p:sldId id="411" r:id="rId28"/>
    <p:sldId id="360" r:id="rId29"/>
    <p:sldId id="280" r:id="rId30"/>
    <p:sldId id="281" r:id="rId31"/>
    <p:sldId id="282" r:id="rId32"/>
    <p:sldId id="291" r:id="rId33"/>
    <p:sldId id="412" r:id="rId34"/>
    <p:sldId id="284" r:id="rId35"/>
    <p:sldId id="355" r:id="rId36"/>
    <p:sldId id="290" r:id="rId37"/>
    <p:sldId id="356" r:id="rId38"/>
    <p:sldId id="358" r:id="rId39"/>
    <p:sldId id="357" r:id="rId40"/>
    <p:sldId id="359" r:id="rId41"/>
    <p:sldId id="273" r:id="rId42"/>
    <p:sldId id="288" r:id="rId43"/>
    <p:sldId id="289" r:id="rId44"/>
    <p:sldId id="307" r:id="rId45"/>
    <p:sldId id="304" r:id="rId46"/>
    <p:sldId id="308" r:id="rId47"/>
    <p:sldId id="420" r:id="rId48"/>
    <p:sldId id="416" r:id="rId49"/>
    <p:sldId id="422" r:id="rId50"/>
    <p:sldId id="424" r:id="rId51"/>
    <p:sldId id="417" r:id="rId52"/>
    <p:sldId id="426" r:id="rId53"/>
    <p:sldId id="309" r:id="rId54"/>
    <p:sldId id="305" r:id="rId55"/>
    <p:sldId id="306" r:id="rId56"/>
    <p:sldId id="298" r:id="rId57"/>
    <p:sldId id="333" r:id="rId58"/>
    <p:sldId id="334" r:id="rId59"/>
    <p:sldId id="398" r:id="rId60"/>
    <p:sldId id="286" r:id="rId61"/>
    <p:sldId id="427" r:id="rId62"/>
    <p:sldId id="268" r:id="rId63"/>
    <p:sldId id="336" r:id="rId64"/>
    <p:sldId id="428" r:id="rId65"/>
    <p:sldId id="335" r:id="rId66"/>
    <p:sldId id="317" r:id="rId67"/>
    <p:sldId id="332" r:id="rId68"/>
    <p:sldId id="299" r:id="rId69"/>
    <p:sldId id="285" r:id="rId70"/>
    <p:sldId id="272" r:id="rId71"/>
    <p:sldId id="277" r:id="rId72"/>
    <p:sldId id="414" r:id="rId73"/>
    <p:sldId id="415" r:id="rId74"/>
    <p:sldId id="283" r:id="rId75"/>
    <p:sldId id="274" r:id="rId76"/>
    <p:sldId id="278" r:id="rId77"/>
    <p:sldId id="292" r:id="rId78"/>
    <p:sldId id="295" r:id="rId79"/>
    <p:sldId id="396" r:id="rId80"/>
    <p:sldId id="421" r:id="rId81"/>
    <p:sldId id="423" r:id="rId8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83303" autoAdjust="0"/>
  </p:normalViewPr>
  <p:slideViewPr>
    <p:cSldViewPr snapToGrid="0">
      <p:cViewPr varScale="1">
        <p:scale>
          <a:sx n="62" d="100"/>
          <a:sy n="62" d="100"/>
        </p:scale>
        <p:origin x="13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28/01/2021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O </a:t>
            </a:r>
            <a:r>
              <a:rPr lang="pt-BR" sz="1200" b="1" dirty="0" smtClean="0"/>
              <a:t>posto</a:t>
            </a:r>
            <a:r>
              <a:rPr lang="pt-BR" sz="1200" dirty="0" smtClean="0"/>
              <a:t> de uma matriz é dado pelo número de </a:t>
            </a:r>
            <a:r>
              <a:rPr lang="pt-BR" sz="1200" b="1" i="1" dirty="0" smtClean="0"/>
              <a:t>autovalores</a:t>
            </a:r>
            <a:r>
              <a:rPr lang="pt-BR" sz="1200" dirty="0" smtClean="0"/>
              <a:t> diferentes de 0. Apenas matrizes com </a:t>
            </a:r>
            <a:r>
              <a:rPr lang="pt-BR" sz="1200" b="1" i="1" dirty="0" smtClean="0"/>
              <a:t>posto</a:t>
            </a:r>
            <a:r>
              <a:rPr lang="pt-BR" sz="1200" baseline="0" dirty="0" smtClean="0"/>
              <a:t> completo possuem </a:t>
            </a:r>
            <a:r>
              <a:rPr lang="pt-BR" sz="1200" b="1" baseline="0" dirty="0" smtClean="0"/>
              <a:t>inversas</a:t>
            </a:r>
            <a:r>
              <a:rPr lang="pt-BR" sz="1200" baseline="0" dirty="0" smtClean="0"/>
              <a:t>.</a:t>
            </a:r>
            <a:endParaRPr lang="pt-BR" dirty="0" smtClean="0"/>
          </a:p>
          <a:p>
            <a:endParaRPr lang="pt-BR" dirty="0" smtClean="0"/>
          </a:p>
          <a:p>
            <a:r>
              <a:rPr lang="pt-BR" dirty="0" smtClean="0"/>
              <a:t>Quantos planos, 2D, podem passar por uma reta, 1D?</a:t>
            </a:r>
            <a:r>
              <a:rPr lang="pt-BR" baseline="0" dirty="0" smtClean="0"/>
              <a:t> </a:t>
            </a:r>
          </a:p>
          <a:p>
            <a:r>
              <a:rPr lang="pt-BR" baseline="0" dirty="0" smtClean="0"/>
              <a:t>Resposta: Infinitos. A solução pra esse sistema de equações é infinito e dada pela reta onde todos os planos se cruzam.</a:t>
            </a:r>
          </a:p>
          <a:p>
            <a:endParaRPr lang="pt-BR" baseline="0" dirty="0" smtClean="0"/>
          </a:p>
          <a:p>
            <a:r>
              <a:rPr lang="pt-BR" dirty="0" smtClean="0"/>
              <a:t>Técnicas de seleção de features</a:t>
            </a:r>
            <a:r>
              <a:rPr lang="pt-BR" baseline="0" dirty="0" smtClean="0"/>
              <a:t> retém </a:t>
            </a:r>
            <a:r>
              <a:rPr lang="pt-BR" dirty="0" smtClean="0"/>
              <a:t>apenas um</a:t>
            </a:r>
            <a:r>
              <a:rPr lang="pt-BR" baseline="0" dirty="0" smtClean="0"/>
              <a:t> </a:t>
            </a:r>
            <a:r>
              <a:rPr lang="pt-BR" dirty="0" smtClean="0"/>
              <a:t>subconjunto das features mais relevantes, segundo algum critério, para</a:t>
            </a:r>
            <a:r>
              <a:rPr lang="pt-BR" baseline="0" dirty="0" smtClean="0"/>
              <a:t> </a:t>
            </a:r>
            <a:r>
              <a:rPr lang="pt-BR" dirty="0" smtClean="0"/>
              <a:t>o problema. </a:t>
            </a:r>
          </a:p>
          <a:p>
            <a:r>
              <a:rPr lang="pt-BR" dirty="0" smtClean="0"/>
              <a:t>Exemplo de técnica: LASSO (</a:t>
            </a:r>
            <a:r>
              <a:rPr lang="en-US" dirty="0" smtClean="0"/>
              <a:t>least absolute shrinkage and selection operator)</a:t>
            </a:r>
            <a:r>
              <a:rPr lang="en-US" baseline="0" dirty="0" smtClean="0"/>
              <a:t> </a:t>
            </a:r>
            <a:r>
              <a:rPr lang="pt-BR" dirty="0" smtClean="0"/>
              <a:t>realiza seleção e regularização de variáveis para aprimorar a precisão e a interpretabilidade das previsões do modelo estatístico que produz. O método constrói um modelo linear, que penaliza os coeficientes de regressão (vetor</a:t>
            </a:r>
            <a:r>
              <a:rPr lang="pt-BR" baseline="0" dirty="0" smtClean="0"/>
              <a:t> </a:t>
            </a:r>
            <a:r>
              <a:rPr lang="pt-BR" b="1" i="1" baseline="0" dirty="0" smtClean="0"/>
              <a:t>a</a:t>
            </a:r>
            <a:r>
              <a:rPr lang="pt-BR" dirty="0" smtClean="0"/>
              <a:t>) com uma penalidade L1, reduzindo muitos deles a zero. Features</a:t>
            </a:r>
            <a:r>
              <a:rPr lang="pt-BR" baseline="0" dirty="0" smtClean="0"/>
              <a:t> que tem o coeficiente de regressão igual a zero são eliminadas.</a:t>
            </a:r>
            <a:endParaRPr lang="en-US" dirty="0" smtClean="0"/>
          </a:p>
          <a:p>
            <a:endParaRPr lang="en-US" dirty="0" smtClean="0"/>
          </a:p>
          <a:p>
            <a:r>
              <a:rPr lang="en-US" dirty="0" smtClean="0"/>
              <a:t>More-Penrose inverse, </a:t>
            </a:r>
            <a:r>
              <a:rPr lang="en-US" dirty="0" err="1" smtClean="0"/>
              <a:t>ou</a:t>
            </a:r>
            <a:r>
              <a:rPr lang="en-US" dirty="0" smtClean="0"/>
              <a:t> pseudo-</a:t>
            </a:r>
            <a:r>
              <a:rPr lang="en-US" dirty="0" err="1" smtClean="0"/>
              <a:t>inversa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297716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aos produtos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autovalor igual a zero significa nenhuma informação em um eixo. Portanto, você pode reduzir a dimensão sem perder nenhuma informação. No entanto, nos algoritmos de redução de dimensão (e.g., PCA), na verdade perdemos alguma informação.</a:t>
            </a:r>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baseline="0" dirty="0"/>
              <a:t>Para um sistema que envolve duas variáveis (x e y), cada equação linear determina uma linha no plano </a:t>
            </a:r>
            <a:r>
              <a:rPr lang="pt-BR" baseline="0" dirty="0" err="1"/>
              <a:t>xy</a:t>
            </a:r>
            <a:r>
              <a:rPr lang="pt-BR" baseline="0" dirty="0"/>
              <a:t>. Como uma solução para um sistema linear deve satisfazer todas as equações, o conjunto de soluções é a interseção dessas linhas e, portanto, é uma linha, um ponto único ou o conjunto vazio. Para três variáveis, cada equação linear determina um plano no espaço tridimensional e o conjunto de soluções é a interseção desses planos. Assim, o conjunto de soluções pode ser um plano, uma linha, um ponto único ou o conjunto vazio. Por exemplo, como três planos paralelos não têm um ponto comum, o conjunto de soluções de suas equações está vazio; o conjunto de soluções das equações de três planos que se cruzam em um ponto é ponto único; se três planos passam por dois pontos, suas equações têm pelo menos duas soluções comuns; de fato, o conjunto de soluções é infinito e consiste em toda a linha que passa por esses pontos.</a:t>
            </a:r>
          </a:p>
          <a:p>
            <a:endParaRPr lang="pt-BR" baseline="0" dirty="0"/>
          </a:p>
          <a:p>
            <a:r>
              <a:rPr lang="pt-BR" dirty="0"/>
              <a:t>Técnicas de seleção de features</a:t>
            </a:r>
            <a:r>
              <a:rPr lang="pt-BR" baseline="0" dirty="0"/>
              <a:t> 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variáveis para aprimorar a precisão e a interpretabilidade das previsões do modelo estatístico que produz. O método constrói um modelo linear, que penaliza os coeficientes de regressão (vetor</a:t>
            </a:r>
            <a:r>
              <a:rPr lang="pt-BR" baseline="0" dirty="0"/>
              <a:t> </a:t>
            </a:r>
            <a:r>
              <a:rPr lang="pt-BR" b="1" i="1" baseline="0" dirty="0"/>
              <a:t>a</a:t>
            </a:r>
            <a:r>
              <a:rPr lang="pt-BR" dirty="0"/>
              <a:t>) com uma penalidade L1, reduzindo muitos deles a zero. Features</a:t>
            </a:r>
            <a:r>
              <a:rPr lang="pt-BR" baseline="0" dirty="0"/>
              <a:t> que tem o coeficiente de regressão igual a zero são eliminadas.</a:t>
            </a:r>
            <a:endParaRPr lang="en-US" dirty="0"/>
          </a:p>
          <a:p>
            <a:endParaRPr lang="en-US" dirty="0"/>
          </a:p>
          <a:p>
            <a:r>
              <a:rPr lang="en-US" dirty="0"/>
              <a:t>More-Penrose inverse, </a:t>
            </a:r>
            <a:r>
              <a:rPr lang="en-US" dirty="0" err="1"/>
              <a:t>ou</a:t>
            </a:r>
            <a:r>
              <a:rPr lang="en-US" dirty="0"/>
              <a:t> pseudo-</a:t>
            </a:r>
            <a:r>
              <a:rPr lang="en-US" dirty="0" err="1"/>
              <a:t>inversa</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208474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dirty="0" smtClean="0"/>
                  <a:t>No problema de regressão linear, a superfície de erro para o critério de quadrados</a:t>
                </a:r>
                <a:r>
                  <a:rPr lang="pt-BR" baseline="0" dirty="0" smtClean="0"/>
                  <a:t> </a:t>
                </a:r>
                <a:r>
                  <a:rPr lang="pt-BR" dirty="0" smtClean="0"/>
                  <a:t>mínimos é dada pela expressão: </a:t>
                </a:r>
                <a:r>
                  <a:rPr lang="pt-BR" i="0">
                    <a:latin typeface="Cambria Math" panose="02040503050406030204" pitchFamily="18" charset="0"/>
                  </a:rPr>
                  <a:t>𝐽</a:t>
                </a:r>
                <a:r>
                  <a:rPr lang="pt-BR" i="0" smtClean="0">
                    <a:latin typeface="Cambria Math" panose="02040503050406030204" pitchFamily="18" charset="0"/>
                  </a:rPr>
                  <a:t>_</a:t>
                </a:r>
                <a:r>
                  <a:rPr lang="pt-BR" i="0">
                    <a:latin typeface="Cambria Math" panose="02040503050406030204" pitchFamily="18" charset="0"/>
                  </a:rPr>
                  <a:t>𝑒 (</a:t>
                </a:r>
                <a:r>
                  <a:rPr lang="pt-BR" b="1" i="0">
                    <a:latin typeface="Cambria Math" panose="02040503050406030204" pitchFamily="18" charset="0"/>
                  </a:rPr>
                  <a:t>𝒂)</a:t>
                </a:r>
                <a:r>
                  <a:rPr lang="pt-BR" i="0">
                    <a:latin typeface="Cambria Math" panose="02040503050406030204" pitchFamily="18" charset="0"/>
                  </a:rPr>
                  <a:t>=</a:t>
                </a:r>
                <a:r>
                  <a:rPr lang="pt-BR" b="1" i="0" dirty="0">
                    <a:latin typeface="Cambria Math" panose="02040503050406030204" pitchFamily="18" charset="0"/>
                  </a:rPr>
                  <a:t>𝒚^𝑻</a:t>
                </a:r>
                <a:r>
                  <a:rPr lang="pt-BR" b="1" dirty="0"/>
                  <a:t> </a:t>
                </a:r>
                <a:r>
                  <a:rPr lang="pt-BR" b="1" i="0">
                    <a:latin typeface="Cambria Math" panose="02040503050406030204" pitchFamily="18" charset="0"/>
                  </a:rPr>
                  <a:t>𝒚</a:t>
                </a:r>
                <a:r>
                  <a:rPr lang="nl-BE" dirty="0"/>
                  <a:t> - </a:t>
                </a:r>
                <a:r>
                  <a:rPr lang="pt-BR" b="1" i="0" dirty="0">
                    <a:latin typeface="Cambria Math" panose="02040503050406030204" pitchFamily="18" charset="0"/>
                  </a:rPr>
                  <a:t>𝒚^𝑻</a:t>
                </a:r>
                <a:r>
                  <a:rPr lang="el-GR" b="1" dirty="0"/>
                  <a:t> </a:t>
                </a:r>
                <a:r>
                  <a:rPr lang="el-GR" b="1" i="0">
                    <a:latin typeface="Cambria Math" panose="02040503050406030204" pitchFamily="18" charset="0"/>
                  </a:rPr>
                  <a:t>𝜱</a:t>
                </a:r>
                <a:r>
                  <a:rPr lang="pt-BR" b="1" i="0">
                    <a:latin typeface="Cambria Math" panose="02040503050406030204" pitchFamily="18" charset="0"/>
                  </a:rPr>
                  <a:t>𝒂</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𝒚</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𝒂</a:t>
                </a:r>
                <a:r>
                  <a:rPr lang="nl-BE" dirty="0" smtClean="0"/>
                  <a:t>.</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13288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fit da classe LinearRegression é uma matriz com N x </a:t>
            </a:r>
            <a:r>
              <a:rPr lang="pt-BR" baseline="0" dirty="0" smtClean="0"/>
              <a:t>K, </a:t>
            </a:r>
            <a:r>
              <a:rPr lang="pt-BR" baseline="0" dirty="0"/>
              <a:t>ou seja, uma matriz com N exemplos como linhas e </a:t>
            </a:r>
            <a:r>
              <a:rPr lang="pt-BR" baseline="0" dirty="0" smtClean="0"/>
              <a:t>K </a:t>
            </a:r>
            <a:r>
              <a:rPr lang="pt-BR" baseline="0" dirty="0"/>
              <a:t>atributos como colunas</a:t>
            </a:r>
            <a:r>
              <a:rPr lang="pt-BR" baseline="0" dirty="0" smtClean="0"/>
              <a:t>. Porém, lembre-se que se existe um peso a0, e portanto x deveria ter dimensão N x K+1, entretanto, por padrão a classe LinearRegression já faz isso pra você autimaticamente. </a:t>
            </a:r>
            <a:r>
              <a:rPr lang="pt-BR" u="none" baseline="0" dirty="0" smtClean="0"/>
              <a:t>Caso </a:t>
            </a:r>
            <a:r>
              <a:rPr lang="pt-BR" u="none" baseline="0" dirty="0"/>
              <a:t>sua função hipótese não considere o peso a0, então, durante a instanciação da classe você </a:t>
            </a:r>
            <a:r>
              <a:rPr lang="pt-BR" u="none" baseline="0" dirty="0" smtClean="0"/>
              <a:t>deve configurar o parâmetro </a:t>
            </a:r>
            <a:r>
              <a:rPr lang="pt-BR" sz="1200" b="1" i="0" u="none" kern="1200" dirty="0">
                <a:solidFill>
                  <a:schemeClr val="tx1"/>
                </a:solidFill>
                <a:effectLst/>
                <a:latin typeface="+mn-lt"/>
                <a:ea typeface="+mn-ea"/>
                <a:cs typeface="+mn-cs"/>
              </a:rPr>
              <a:t>fit_intercept=False</a:t>
            </a:r>
            <a:r>
              <a:rPr lang="pt-BR" sz="1200" b="0" i="0" u="none" kern="1200" dirty="0">
                <a:solidFill>
                  <a:schemeClr val="tx1"/>
                </a:solidFill>
                <a:effectLst/>
                <a:latin typeface="+mn-lt"/>
                <a:ea typeface="+mn-ea"/>
                <a:cs typeface="+mn-cs"/>
              </a:rPr>
              <a:t>, pois por default o método fit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346002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smtClean="0"/>
                  <a:t>cúbico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de aplicações</a:t>
            </a:r>
            <a:r>
              <a:rPr lang="pt-BR" baseline="0" dirty="0" smtClean="0"/>
              <a:t> de regressão linear:</a:t>
            </a:r>
            <a:endParaRPr lang="pt-BR" dirty="0" smtClean="0"/>
          </a:p>
          <a:p>
            <a:pPr marL="171450" indent="-171450">
              <a:buFont typeface="Arial" panose="020B0604020202020204" pitchFamily="34" charset="0"/>
              <a:buChar char="•"/>
            </a:pPr>
            <a:r>
              <a:rPr lang="pt-BR" dirty="0" smtClean="0"/>
              <a:t>Modelos </a:t>
            </a:r>
            <a:r>
              <a:rPr lang="pt-BR" dirty="0"/>
              <a:t>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567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smtClean="0"/>
                  <a:t>Exemplo 1: </a:t>
                </a:r>
                <a:r>
                  <a:rPr lang="pt-BR" noProof="0" dirty="0"/>
                  <a:t>linear_regression_with_gradient_descente_exemplo1.ipynb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Figuras:</a:t>
                </a:r>
                <a:r>
                  <a:rPr lang="pt-BR" baseline="0" noProof="0" dirty="0"/>
                  <a:t> linear_regression_with_gradient_descente_exemplo1.m</a:t>
                </a:r>
                <a:endParaRPr lang="pt-BR" noProof="0" dirty="0"/>
              </a:p>
              <a:p>
                <a:endParaRPr lang="pt-BR" dirty="0"/>
              </a:p>
              <a:p>
                <a:r>
                  <a:rPr lang="pt-BR" dirty="0"/>
                  <a:t>Essa</a:t>
                </a:r>
                <a:r>
                  <a:rPr lang="pt-BR" baseline="0" dirty="0"/>
                  <a:t> simplificação tem como objetivo facilitar a visualização dos resultados.</a:t>
                </a:r>
              </a:p>
              <a:p>
                <a:endParaRPr lang="pt-BR" baseline="0" dirty="0"/>
              </a:p>
              <a:p>
                <a:r>
                  <a:rPr lang="pt-BR" baseline="0" dirty="0"/>
                  <a:t>Na figura da esquerda,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negativa</a:t>
                </a:r>
                <a:r>
                  <a:rPr lang="nl-BE" dirty="0"/>
                  <a:t> (</a:t>
                </a:r>
                <a:r>
                  <a:rPr lang="nl-BE" dirty="0" err="1"/>
                  <a:t>ou</a:t>
                </a:r>
                <a:r>
                  <a:rPr lang="nl-BE" dirty="0"/>
                  <a:t> </a:t>
                </a:r>
                <a:r>
                  <a:rPr lang="nl-BE" dirty="0" err="1"/>
                  <a:t>seja</a:t>
                </a:r>
                <a:r>
                  <a:rPr lang="nl-BE" dirty="0"/>
                  <a:t>, o </a:t>
                </a:r>
                <a:r>
                  <a:rPr lang="nl-BE" dirty="0" err="1"/>
                  <a:t>gradiente</a:t>
                </a:r>
                <a:r>
                  <a:rPr lang="nl-BE" dirty="0"/>
                  <a:t> é negativo)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aumentado</a:t>
                </a:r>
                <a:r>
                  <a:rPr lang="nl-BE" dirty="0"/>
                  <a:t>, indo para a </a:t>
                </a:r>
                <a:r>
                  <a:rPr lang="nl-BE" dirty="0" err="1"/>
                  <a:t>direita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Na figura da direita,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positiva</a:t>
                </a:r>
                <a:r>
                  <a:rPr lang="nl-BE" dirty="0"/>
                  <a:t> (</a:t>
                </a:r>
                <a:r>
                  <a:rPr lang="nl-BE" dirty="0" err="1"/>
                  <a:t>ou</a:t>
                </a:r>
                <a:r>
                  <a:rPr lang="nl-BE" dirty="0"/>
                  <a:t> </a:t>
                </a:r>
                <a:r>
                  <a:rPr lang="nl-BE" dirty="0" err="1"/>
                  <a:t>seja</a:t>
                </a:r>
                <a:r>
                  <a:rPr lang="nl-BE" dirty="0"/>
                  <a:t>, o </a:t>
                </a:r>
                <a:r>
                  <a:rPr lang="nl-BE" dirty="0" err="1"/>
                  <a:t>gradiente</a:t>
                </a:r>
                <a:r>
                  <a:rPr lang="nl-BE" dirty="0"/>
                  <a:t> é positivo)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diminuído</a:t>
                </a:r>
                <a:r>
                  <a:rPr lang="nl-BE" dirty="0"/>
                  <a:t>, indo para a </a:t>
                </a:r>
                <a:r>
                  <a:rPr lang="nl-BE" dirty="0" err="1"/>
                  <a:t>esquerda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441580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3140990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2: </a:t>
                </a:r>
                <a:r>
                  <a:rPr lang="pt-BR" noProof="0" dirty="0"/>
                  <a:t>linear_regression_with_gradient_descente_exemplo2.ipynb</a:t>
                </a:r>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912060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01906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u="none" dirty="0" smtClean="0">
                <a:hlinkClick r:id="rId3"/>
              </a:rPr>
              <a:t>Exemplo 3:</a:t>
            </a:r>
            <a:r>
              <a:rPr lang="pt-BR" u="none" baseline="0" dirty="0" smtClean="0">
                <a:hlinkClick r:id="rId3"/>
              </a:rPr>
              <a:t> </a:t>
            </a:r>
            <a:r>
              <a:rPr lang="pt-BR" u="none" dirty="0" smtClean="0">
                <a:hlinkClick r:id="rId3"/>
              </a:rPr>
              <a:t>linear_regression_with_gradient_descent_exemplo3.ipynb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28558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smtClean="0"/>
              <a:t>).</a:t>
            </a:r>
            <a:endParaRPr lang="pt-BR" dirty="0"/>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100170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70</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71</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72</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73</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74</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77</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81</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84675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9946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determinante de uma matriz é igual ao produto de todos os seus autovalores. Portanto, se um ou mais autovalores</a:t>
            </a:r>
            <a:r>
              <a:rPr lang="pt-BR" baseline="0" dirty="0" smtClean="0"/>
              <a:t> </a:t>
            </a:r>
            <a:r>
              <a:rPr lang="pt-BR" dirty="0" smtClean="0"/>
              <a:t>forem iguais</a:t>
            </a:r>
            <a:r>
              <a:rPr lang="pt-BR" baseline="0" dirty="0" smtClean="0"/>
              <a:t> a</a:t>
            </a:r>
            <a:r>
              <a:rPr lang="pt-BR" dirty="0" smtClean="0"/>
              <a:t> zero, o determinante é zero e, portanto, essa é uma matriz singular,</a:t>
            </a:r>
            <a:r>
              <a:rPr lang="pt-BR" baseline="0" dirty="0" smtClean="0"/>
              <a:t> ou seja, não-invertível</a:t>
            </a:r>
            <a:r>
              <a:rPr lang="pt-BR" dirty="0" smtClean="0"/>
              <a:t>.</a:t>
            </a:r>
          </a:p>
          <a:p>
            <a:endParaRPr lang="pt-BR" dirty="0" smtClean="0"/>
          </a:p>
          <a:p>
            <a:r>
              <a:rPr lang="pt-BR" dirty="0" smtClean="0"/>
              <a:t>Geometricamente, um autovalor igual a zero significa nenhuma informação</a:t>
            </a:r>
            <a:r>
              <a:rPr lang="pt-BR" baseline="0" dirty="0" smtClean="0"/>
              <a:t> na direção do autovetor correspondente</a:t>
            </a:r>
            <a:r>
              <a:rPr lang="pt-BR" dirty="0" smtClean="0"/>
              <a:t>. Portanto, você pode reduzir a dimensão sem perder nenhuma informação. No entanto, nos algoritmos de redução de dimensão (e.g., Principal Component Analysis - PCA), na verdade perdemos alguma informação.</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1052983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28/01/2021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28/01/2021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28/01/2021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28/01/2021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28/01/2021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28/01/2021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scikit-learn.org/stable/" TargetMode="Externa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8.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64.emf"/></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64.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emf"/></Relationships>
</file>

<file path=ppt/slides/_rels/slide4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101.png"/><Relationship Id="rId4" Type="http://schemas.openxmlformats.org/officeDocument/2006/relationships/image" Target="../media/image93.png"/><Relationship Id="rId9"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image" Target="../media/image112.emf"/></Relationships>
</file>

<file path=ppt/slides/_rels/slide6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6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7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7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73.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7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7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7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7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7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79.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Revisão: Matriz Singular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99800" cy="4863042"/>
              </a:xfrm>
            </p:spPr>
            <p:txBody>
              <a:bodyPr>
                <a:normAutofit fontScale="92500" lnSpcReduction="20000"/>
              </a:bodyPr>
              <a:lstStyle/>
              <a:p>
                <a:r>
                  <a:rPr lang="pt-BR" dirty="0" smtClean="0"/>
                  <a:t>Uma matriz é </a:t>
                </a:r>
                <a:r>
                  <a:rPr lang="pt-BR" b="1" i="1" dirty="0"/>
                  <a:t>singular</a:t>
                </a:r>
                <a:r>
                  <a:rPr lang="pt-BR" dirty="0"/>
                  <a:t> quando um ou mais de seus </a:t>
                </a:r>
                <a:r>
                  <a:rPr lang="pt-BR" b="1" i="1" dirty="0"/>
                  <a:t>autovalores</a:t>
                </a:r>
                <a:r>
                  <a:rPr lang="pt-BR" dirty="0"/>
                  <a:t> são iguais a 0.</a:t>
                </a:r>
              </a:p>
              <a:p>
                <a:r>
                  <a:rPr lang="pt-BR" dirty="0"/>
                  <a:t>Geometricamente, um </a:t>
                </a:r>
                <a:r>
                  <a:rPr lang="pt-BR" b="1" i="1" dirty="0"/>
                  <a:t>autovalor</a:t>
                </a:r>
                <a:r>
                  <a:rPr lang="pt-BR" dirty="0"/>
                  <a:t> igual a 0 significa inexistência de informação na direção do </a:t>
                </a:r>
                <a:r>
                  <a:rPr lang="pt-BR" b="1" i="1" dirty="0"/>
                  <a:t>autovetor</a:t>
                </a:r>
                <a:r>
                  <a:rPr lang="pt-BR" dirty="0"/>
                  <a:t> correspondente</a:t>
                </a:r>
                <a:r>
                  <a:rPr lang="pt-BR" dirty="0" smtClean="0"/>
                  <a:t>. </a:t>
                </a:r>
                <a:r>
                  <a:rPr lang="pt-BR" dirty="0"/>
                  <a:t>Portanto, o número de dimensões poderia ser reduzido sem que se perdesse nenhuma informação</a:t>
                </a:r>
                <a:r>
                  <a:rPr lang="pt-BR" dirty="0" smtClean="0"/>
                  <a:t>.</a:t>
                </a:r>
              </a:p>
              <a:p>
                <a:r>
                  <a:rPr lang="pt-BR" dirty="0"/>
                  <a:t>O </a:t>
                </a:r>
                <a:r>
                  <a:rPr lang="pt-BR" b="1" dirty="0"/>
                  <a:t>posto</a:t>
                </a:r>
                <a:r>
                  <a:rPr lang="pt-BR" dirty="0"/>
                  <a:t> de uma matriz é dado pelo número de </a:t>
                </a:r>
                <a:r>
                  <a:rPr lang="pt-BR" b="1" i="1" dirty="0"/>
                  <a:t>autovalores</a:t>
                </a:r>
                <a:r>
                  <a:rPr lang="pt-BR" dirty="0"/>
                  <a:t> diferentes de 0. Apenas matrizes com </a:t>
                </a:r>
                <a:r>
                  <a:rPr lang="pt-BR" b="1" i="1" dirty="0"/>
                  <a:t>posto</a:t>
                </a:r>
                <a:r>
                  <a:rPr lang="pt-BR" dirty="0"/>
                  <a:t> completo possuem </a:t>
                </a:r>
                <a:r>
                  <a:rPr lang="pt-BR" b="1" dirty="0"/>
                  <a:t>inversas</a:t>
                </a:r>
                <a:r>
                  <a:rPr lang="pt-BR" dirty="0" smtClean="0"/>
                  <a:t>.</a:t>
                </a:r>
                <a:endParaRPr lang="pt-BR" dirty="0"/>
              </a:p>
              <a:p>
                <a:r>
                  <a:rPr lang="pt-BR" dirty="0"/>
                  <a:t>Portanto, </a:t>
                </a:r>
                <a:r>
                  <a:rPr lang="pt-BR" dirty="0" smtClean="0"/>
                  <a:t>se uma matriz </a:t>
                </a:r>
                <a:r>
                  <a:rPr lang="pt-BR" dirty="0"/>
                  <a:t>não tem </a:t>
                </a:r>
                <a:r>
                  <a:rPr lang="pt-BR" b="1" i="1" dirty="0"/>
                  <a:t>posto completo</a:t>
                </a:r>
                <a:r>
                  <a:rPr lang="pt-BR" dirty="0"/>
                  <a:t> </a:t>
                </a:r>
                <a:r>
                  <a:rPr lang="pt-BR" dirty="0" smtClean="0"/>
                  <a:t>isso </a:t>
                </a:r>
                <a:r>
                  <a:rPr lang="pt-BR" dirty="0"/>
                  <a:t>significa que </a:t>
                </a:r>
                <a:r>
                  <a:rPr lang="pt-BR" dirty="0" smtClean="0"/>
                  <a:t>suas </a:t>
                </a:r>
                <a:r>
                  <a:rPr lang="pt-BR" dirty="0"/>
                  <a:t>colunas não são </a:t>
                </a:r>
                <a:r>
                  <a:rPr lang="pt-BR" b="1" i="1" dirty="0"/>
                  <a:t>linearmente independentes</a:t>
                </a:r>
                <a:r>
                  <a:rPr lang="pt-BR" dirty="0"/>
                  <a:t>, ou seja, uma ou mais colunas são versões escalonadas das outras</a:t>
                </a:r>
                <a:r>
                  <a:rPr lang="pt-BR" dirty="0" smtClean="0"/>
                  <a:t>.</a:t>
                </a:r>
                <a:endParaRPr lang="pt-BR" b="1" i="1" dirty="0"/>
              </a:p>
              <a:p>
                <a:r>
                  <a:rPr lang="pt-BR" dirty="0"/>
                  <a:t>O </a:t>
                </a:r>
                <a:r>
                  <a:rPr lang="pt-BR" b="1" i="1" dirty="0"/>
                  <a:t>determinante</a:t>
                </a:r>
                <a:r>
                  <a:rPr lang="pt-BR" dirty="0"/>
                  <a:t> de uma matriz quadrada </a:t>
                </a:r>
                <a14:m>
                  <m:oMath xmlns:m="http://schemas.openxmlformats.org/officeDocument/2006/math">
                    <m:r>
                      <a:rPr lang="pt-BR" b="1" i="1">
                        <a:latin typeface="Cambria Math" panose="02040503050406030204" pitchFamily="18" charset="0"/>
                      </a:rPr>
                      <m:t>𝑨</m:t>
                    </m:r>
                  </m:oMath>
                </a14:m>
                <a:r>
                  <a:rPr lang="pt-BR" dirty="0"/>
                  <a:t> é igual ao produto de seus </a:t>
                </a:r>
                <a:r>
                  <a:rPr lang="pt-BR" b="1" i="1" dirty="0"/>
                  <a:t>autovalores</a:t>
                </a:r>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d</m:t>
                      </m:r>
                      <m:r>
                        <m:rPr>
                          <m:sty m:val="p"/>
                        </m:rPr>
                        <a:rPr lang="pt-BR">
                          <a:latin typeface="Cambria Math" panose="02040503050406030204" pitchFamily="18" charset="0"/>
                        </a:rPr>
                        <m:t>et</m:t>
                      </m:r>
                      <m:d>
                        <m:dPr>
                          <m:ctrlPr>
                            <a:rPr lang="pt-BR" i="1">
                              <a:latin typeface="Cambria Math" panose="02040503050406030204" pitchFamily="18" charset="0"/>
                            </a:rPr>
                          </m:ctrlPr>
                        </m:dPr>
                        <m:e>
                          <m:r>
                            <a:rPr lang="pt-BR" b="1" i="1">
                              <a:latin typeface="Cambria Math" panose="02040503050406030204" pitchFamily="18" charset="0"/>
                            </a:rPr>
                            <m:t>𝑨</m:t>
                          </m:r>
                        </m:e>
                      </m:d>
                      <m:r>
                        <a:rPr lang="pt-BR">
                          <a:latin typeface="Cambria Math" panose="02040503050406030204" pitchFamily="18" charset="0"/>
                        </a:rPr>
                        <m:t>=</m:t>
                      </m:r>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𝑖</m:t>
                          </m:r>
                        </m:sub>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𝜆</m:t>
                              </m:r>
                            </m:e>
                            <m:sub>
                              <m:r>
                                <a:rPr lang="pt-BR" i="1">
                                  <a:latin typeface="Cambria Math" panose="02040503050406030204" pitchFamily="18" charset="0"/>
                                </a:rPr>
                                <m:t>𝑖</m:t>
                              </m:r>
                            </m:sub>
                          </m:sSub>
                        </m:e>
                      </m:nary>
                      <m:r>
                        <a:rPr lang="pt-BR" b="0" i="1" smtClean="0">
                          <a:latin typeface="Cambria Math" panose="02040503050406030204" pitchFamily="18" charset="0"/>
                        </a:rPr>
                        <m:t>.</m:t>
                      </m:r>
                    </m:oMath>
                  </m:oMathPara>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99800" cy="4863042"/>
              </a:xfrm>
              <a:blipFill rotWithShape="0">
                <a:blip r:embed="rId3"/>
                <a:stretch>
                  <a:fillRect l="-879" t="-3133" r="-1484"/>
                </a:stretch>
              </a:blipFill>
            </p:spPr>
            <p:txBody>
              <a:bodyPr/>
              <a:lstStyle/>
              <a:p>
                <a:r>
                  <a:rPr lang="pt-BR">
                    <a:noFill/>
                  </a:rPr>
                  <a:t> </a:t>
                </a:r>
              </a:p>
            </p:txBody>
          </p:sp>
        </mc:Fallback>
      </mc:AlternateContent>
    </p:spTree>
    <p:extLst>
      <p:ext uri="{BB962C8B-B14F-4D97-AF65-F5344CB8AC3E}">
        <p14:creationId xmlns:p14="http://schemas.microsoft.com/office/powerpoint/2010/main" val="20699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Revisão: Matriz Singular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64333" cy="4795308"/>
              </a:xfrm>
            </p:spPr>
            <p:txBody>
              <a:bodyPr>
                <a:normAutofit lnSpcReduction="10000"/>
              </a:bodyPr>
              <a:lstStyle/>
              <a:p>
                <a:r>
                  <a:rPr lang="pt-BR" dirty="0"/>
                  <a:t>Assim, se um ou mais </a:t>
                </a:r>
                <a:r>
                  <a:rPr lang="pt-BR" b="1" i="1" dirty="0"/>
                  <a:t>autovalores</a:t>
                </a:r>
                <a:r>
                  <a:rPr lang="pt-BR" dirty="0"/>
                  <a:t> forem iguais a zero, o </a:t>
                </a:r>
                <a:r>
                  <a:rPr lang="pt-BR" b="1" i="1" dirty="0"/>
                  <a:t>determinante</a:t>
                </a:r>
                <a:r>
                  <a:rPr lang="pt-BR" dirty="0"/>
                  <a:t> é igual </a:t>
                </a:r>
                <a:r>
                  <a:rPr lang="pt-BR" b="1" i="1" dirty="0"/>
                  <a:t>zero</a:t>
                </a:r>
                <a:r>
                  <a:rPr lang="pt-BR" dirty="0"/>
                  <a:t> e, portanto, essa é uma </a:t>
                </a:r>
                <a:r>
                  <a:rPr lang="pt-BR" b="1" i="1" dirty="0"/>
                  <a:t>matriz singular</a:t>
                </a:r>
                <a:r>
                  <a:rPr lang="pt-BR" dirty="0"/>
                  <a:t>, ou seja, </a:t>
                </a:r>
                <a:r>
                  <a:rPr lang="pt-BR" b="1" i="1" dirty="0"/>
                  <a:t>não-invertível</a:t>
                </a:r>
                <a:r>
                  <a:rPr lang="pt-BR" dirty="0"/>
                  <a:t>.</a:t>
                </a:r>
              </a:p>
              <a:p>
                <a:r>
                  <a:rPr lang="pt-BR" dirty="0" smtClean="0"/>
                  <a:t>Por </a:t>
                </a:r>
                <a:r>
                  <a:rPr lang="pt-BR" dirty="0"/>
                  <a:t>exemplo, dada uma </a:t>
                </a:r>
                <a:r>
                  <a:rPr lang="pt-BR" dirty="0" smtClean="0"/>
                  <a:t>matriz quadarda 2x2 </a:t>
                </a:r>
                <a14:m>
                  <m:oMath xmlns:m="http://schemas.openxmlformats.org/officeDocument/2006/math">
                    <m:r>
                      <a:rPr lang="pt-BR" b="1" i="1">
                        <a:latin typeface="Cambria Math" panose="02040503050406030204" pitchFamily="18" charset="0"/>
                      </a:rPr>
                      <m:t>𝑨</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𝒂</m:t>
                              </m:r>
                            </m:e>
                            <m:e>
                              <m:r>
                                <a:rPr lang="pt-BR" b="1" i="1">
                                  <a:latin typeface="Cambria Math" panose="02040503050406030204" pitchFamily="18" charset="0"/>
                                </a:rPr>
                                <m:t>𝒃</m:t>
                              </m:r>
                            </m:e>
                          </m:mr>
                          <m:mr>
                            <m:e>
                              <m:r>
                                <a:rPr lang="pt-BR" b="1" i="1">
                                  <a:latin typeface="Cambria Math" panose="02040503050406030204" pitchFamily="18" charset="0"/>
                                </a:rPr>
                                <m:t>𝒄</m:t>
                              </m:r>
                            </m:e>
                            <m:e>
                              <m:r>
                                <a:rPr lang="pt-BR" b="1" i="1">
                                  <a:latin typeface="Cambria Math" panose="02040503050406030204" pitchFamily="18" charset="0"/>
                                </a:rPr>
                                <m:t>𝒅</m:t>
                              </m:r>
                            </m:e>
                          </m:mr>
                        </m:m>
                      </m:e>
                    </m:d>
                  </m:oMath>
                </a14:m>
                <a:r>
                  <a:rPr lang="pt-BR" dirty="0"/>
                  <a:t>, caso ao menos um de seus </a:t>
                </a:r>
                <a:r>
                  <a:rPr lang="pt-BR" b="1" i="1" dirty="0"/>
                  <a:t>autovalores</a:t>
                </a:r>
                <a:r>
                  <a:rPr lang="pt-BR" dirty="0"/>
                  <a:t> seja igual a zero, temos</a:t>
                </a:r>
              </a:p>
              <a:p>
                <a:pPr marL="0" indent="0" algn="ctr">
                  <a:buNone/>
                </a:pP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𝑨</m:t>
                        </m:r>
                      </m:e>
                      <m:sup>
                        <m:r>
                          <a:rPr lang="pt-BR" b="1" i="1">
                            <a:latin typeface="Cambria Math" panose="02040503050406030204" pitchFamily="18" charset="0"/>
                          </a:rPr>
                          <m:t>−</m:t>
                        </m:r>
                        <m:r>
                          <a:rPr lang="pt-BR" b="1" i="1">
                            <a:latin typeface="Cambria Math" panose="02040503050406030204" pitchFamily="18" charset="0"/>
                          </a:rPr>
                          <m:t>𝟏</m:t>
                        </m:r>
                      </m:sup>
                    </m:sSup>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𝟏</m:t>
                        </m:r>
                      </m:num>
                      <m:den>
                        <m:r>
                          <m:rPr>
                            <m:sty m:val="p"/>
                          </m:rPr>
                          <a:rPr lang="pt-BR" i="1">
                            <a:latin typeface="Cambria Math" panose="02040503050406030204" pitchFamily="18" charset="0"/>
                          </a:rPr>
                          <m:t>d</m:t>
                        </m:r>
                        <m:r>
                          <m:rPr>
                            <m:sty m:val="p"/>
                          </m:rPr>
                          <a:rPr lang="pt-BR">
                            <a:latin typeface="Cambria Math" panose="02040503050406030204" pitchFamily="18" charset="0"/>
                          </a:rPr>
                          <m:t>et</m:t>
                        </m:r>
                        <m:d>
                          <m:dPr>
                            <m:ctrlPr>
                              <a:rPr lang="pt-BR" i="1">
                                <a:latin typeface="Cambria Math" panose="02040503050406030204" pitchFamily="18" charset="0"/>
                              </a:rPr>
                            </m:ctrlPr>
                          </m:dPr>
                          <m:e>
                            <m:r>
                              <a:rPr lang="pt-BR" b="1" i="1">
                                <a:latin typeface="Cambria Math" panose="02040503050406030204" pitchFamily="18" charset="0"/>
                              </a:rPr>
                              <m:t>𝑨</m:t>
                            </m:r>
                          </m:e>
                        </m:d>
                      </m:den>
                    </m:f>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𝒅</m:t>
                              </m:r>
                            </m:e>
                            <m:e>
                              <m:r>
                                <a:rPr lang="pt-BR" b="1" i="1">
                                  <a:latin typeface="Cambria Math" panose="02040503050406030204" pitchFamily="18" charset="0"/>
                                </a:rPr>
                                <m:t>−</m:t>
                              </m:r>
                              <m:r>
                                <a:rPr lang="pt-BR" b="1" i="1">
                                  <a:latin typeface="Cambria Math" panose="02040503050406030204" pitchFamily="18" charset="0"/>
                                </a:rPr>
                                <m:t>𝒃</m:t>
                              </m:r>
                            </m:e>
                          </m:mr>
                          <m:mr>
                            <m:e>
                              <m:r>
                                <a:rPr lang="pt-BR" b="1" i="1">
                                  <a:latin typeface="Cambria Math" panose="02040503050406030204" pitchFamily="18" charset="0"/>
                                </a:rPr>
                                <m:t>−</m:t>
                              </m:r>
                              <m:r>
                                <a:rPr lang="pt-BR" b="1" i="1">
                                  <a:latin typeface="Cambria Math" panose="02040503050406030204" pitchFamily="18" charset="0"/>
                                </a:rPr>
                                <m:t>𝒄</m:t>
                              </m:r>
                            </m:e>
                            <m:e>
                              <m:r>
                                <a:rPr lang="pt-BR" b="1" i="1">
                                  <a:latin typeface="Cambria Math" panose="02040503050406030204" pitchFamily="18" charset="0"/>
                                </a:rPr>
                                <m:t>𝒂</m:t>
                              </m:r>
                            </m:e>
                          </m:mr>
                        </m:m>
                      </m:e>
                    </m:d>
                  </m:oMath>
                </a14:m>
                <a:r>
                  <a:rPr lang="pt-BR" dirty="0"/>
                  <a:t>,</a:t>
                </a:r>
              </a:p>
              <a:p>
                <a:pPr marL="0" indent="0">
                  <a:buNone/>
                </a:pPr>
                <a:r>
                  <a:rPr lang="pt-BR" dirty="0"/>
                  <a:t>    onde </a:t>
                </a:r>
                <a14:m>
                  <m:oMath xmlns:m="http://schemas.openxmlformats.org/officeDocument/2006/math">
                    <m:f>
                      <m:fPr>
                        <m:ctrlPr>
                          <a:rPr lang="pt-BR" b="1" i="1">
                            <a:latin typeface="Cambria Math" panose="02040503050406030204" pitchFamily="18" charset="0"/>
                          </a:rPr>
                        </m:ctrlPr>
                      </m:fPr>
                      <m:num>
                        <m:r>
                          <a:rPr lang="pt-BR" b="1" i="1">
                            <a:latin typeface="Cambria Math" panose="02040503050406030204" pitchFamily="18" charset="0"/>
                          </a:rPr>
                          <m:t>𝟏</m:t>
                        </m:r>
                      </m:num>
                      <m:den>
                        <m:r>
                          <m:rPr>
                            <m:sty m:val="p"/>
                          </m:rPr>
                          <a:rPr lang="pt-BR" i="1">
                            <a:latin typeface="Cambria Math" panose="02040503050406030204" pitchFamily="18" charset="0"/>
                          </a:rPr>
                          <m:t>d</m:t>
                        </m:r>
                        <m:r>
                          <m:rPr>
                            <m:sty m:val="p"/>
                          </m:rPr>
                          <a:rPr lang="pt-BR">
                            <a:latin typeface="Cambria Math" panose="02040503050406030204" pitchFamily="18" charset="0"/>
                          </a:rPr>
                          <m:t>et</m:t>
                        </m:r>
                        <m:d>
                          <m:dPr>
                            <m:ctrlPr>
                              <a:rPr lang="pt-BR" i="1">
                                <a:latin typeface="Cambria Math" panose="02040503050406030204" pitchFamily="18" charset="0"/>
                              </a:rPr>
                            </m:ctrlPr>
                          </m:dPr>
                          <m:e>
                            <m:r>
                              <a:rPr lang="pt-BR" b="1" i="1">
                                <a:latin typeface="Cambria Math" panose="02040503050406030204" pitchFamily="18" charset="0"/>
                              </a:rPr>
                              <m:t>𝑨</m:t>
                            </m:r>
                          </m:e>
                        </m:d>
                      </m:den>
                    </m:f>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e portanto, </a:t>
                </a:r>
                <a14:m>
                  <m:oMath xmlns:m="http://schemas.openxmlformats.org/officeDocument/2006/math">
                    <m:r>
                      <a:rPr lang="pt-BR" b="1" i="1">
                        <a:latin typeface="Cambria Math" panose="02040503050406030204" pitchFamily="18" charset="0"/>
                      </a:rPr>
                      <m:t>𝑨</m:t>
                    </m:r>
                  </m:oMath>
                </a14:m>
                <a:r>
                  <a:rPr lang="pt-BR" dirty="0"/>
                  <a:t> não é invertível.</a:t>
                </a:r>
              </a:p>
              <a:p>
                <a:pPr>
                  <a:buFont typeface="Wingdings" panose="05000000000000000000" pitchFamily="2" charset="2"/>
                  <a:buChar char="§"/>
                </a:pPr>
                <a:r>
                  <a:rPr lang="pt-BR" b="1" dirty="0"/>
                  <a:t>Solução: </a:t>
                </a:r>
                <a:r>
                  <a:rPr lang="pt-BR" b="1" i="1" dirty="0"/>
                  <a:t>regularização de matrizes</a:t>
                </a:r>
                <a:r>
                  <a:rPr lang="pt-BR" dirty="0"/>
                  <a:t>, a qual</a:t>
                </a:r>
                <a:r>
                  <a:rPr lang="pt-BR" b="1" dirty="0"/>
                  <a:t> </a:t>
                </a:r>
                <a:r>
                  <a:rPr lang="pt-BR" dirty="0"/>
                  <a:t>adiciona restrições ao problema da minimização de tal forma que a matriz a ser invertida deixa de ser singular</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64333" cy="4795308"/>
              </a:xfrm>
              <a:blipFill rotWithShape="0">
                <a:blip r:embed="rId3"/>
                <a:stretch>
                  <a:fillRect l="-945" t="-2795" r="-778" b="-1144"/>
                </a:stretch>
              </a:blipFill>
            </p:spPr>
            <p:txBody>
              <a:bodyPr/>
              <a:lstStyle/>
              <a:p>
                <a:r>
                  <a:rPr lang="pt-BR">
                    <a:noFill/>
                  </a:rPr>
                  <a:t> </a:t>
                </a:r>
              </a:p>
            </p:txBody>
          </p:sp>
        </mc:Fallback>
      </mc:AlternateContent>
    </p:spTree>
    <p:extLst>
      <p:ext uri="{BB962C8B-B14F-4D97-AF65-F5344CB8AC3E}">
        <p14:creationId xmlns:p14="http://schemas.microsoft.com/office/powerpoint/2010/main" val="399594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pt-BR" dirty="0"/>
                  <a:t>Causas para singularidade de </a:t>
                </a:r>
                <a14:m>
                  <m:oMath xmlns:m="http://schemas.openxmlformats.org/officeDocument/2006/math">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el-GR" b="1" i="1">
                        <a:latin typeface="Cambria Math" panose="02040503050406030204" pitchFamily="18" charset="0"/>
                      </a:rPr>
                      <m:t>𝜱</m:t>
                    </m:r>
                  </m:oMath>
                </a14:m>
                <a:r>
                  <a:rPr lang="pt-BR" dirty="0"/>
                  <a:t> </a:t>
                </a:r>
                <a:endParaRPr lang="nl-BE"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6" y="1690688"/>
                <a:ext cx="9285459" cy="4934964"/>
              </a:xfrm>
            </p:spPr>
            <p:txBody>
              <a:bodyPr>
                <a:normAutofit fontScale="92500"/>
              </a:bodyPr>
              <a:lstStyle/>
              <a:p>
                <a:pPr marL="0" indent="0">
                  <a:buNone/>
                </a:pPr>
                <a:r>
                  <a:rPr lang="pt-BR" dirty="0" smtClean="0"/>
                  <a:t>Algumas causas para a singularidade são:</a:t>
                </a:r>
              </a:p>
              <a:p>
                <a:r>
                  <a:rPr lang="pt-BR" dirty="0" smtClean="0"/>
                  <a:t>Atributos, </a:t>
                </a:r>
                <a14:m>
                  <m:oMath xmlns:m="http://schemas.openxmlformats.org/officeDocument/2006/math">
                    <m:r>
                      <a:rPr lang="pt-BR" b="1" i="1" smtClean="0">
                        <a:latin typeface="Cambria Math" panose="02040503050406030204" pitchFamily="18" charset="0"/>
                      </a:rPr>
                      <m:t>𝒙</m:t>
                    </m:r>
                  </m:oMath>
                </a14:m>
                <a:r>
                  <a:rPr lang="pt-BR" dirty="0"/>
                  <a:t>, redundantes: pelo menos um das features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oMath>
                </a14:m>
                <a:r>
                  <a:rPr lang="pt-BR" dirty="0"/>
                  <a:t> é linearmente dependente.</a:t>
                </a:r>
              </a:p>
              <a:p>
                <a:pPr lvl="1">
                  <a:buFont typeface="Courier New" panose="02070309020205020404" pitchFamily="49" charset="0"/>
                  <a:buChar char="o"/>
                </a:pPr>
                <a:r>
                  <a:rPr lang="pt-BR" b="1" dirty="0"/>
                  <a:t>Ex</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área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área em </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𝑝</m:t>
                        </m:r>
                        <m:r>
                          <a:rPr lang="pt-BR" b="0" i="1" smtClean="0">
                            <a:latin typeface="Cambria Math" panose="02040503050406030204" pitchFamily="18" charset="0"/>
                          </a:rPr>
                          <m:t>é</m:t>
                        </m:r>
                        <m:r>
                          <a:rPr lang="pt-BR" b="0" i="1" smtClean="0">
                            <a:latin typeface="Cambria Math" panose="02040503050406030204" pitchFamily="18" charset="0"/>
                          </a:rPr>
                          <m:t>𝑠</m:t>
                        </m:r>
                      </m:e>
                      <m:sup>
                        <m:r>
                          <a:rPr lang="pt-BR" i="1">
                            <a:latin typeface="Cambria Math" panose="02040503050406030204" pitchFamily="18" charset="0"/>
                          </a:rPr>
                          <m:t>2</m:t>
                        </m:r>
                      </m:sup>
                    </m:sSup>
                    <m:r>
                      <a:rPr lang="pt-BR" b="0" i="0" smtClean="0">
                        <a:latin typeface="Cambria Math" panose="02040503050406030204" pitchFamily="18" charset="0"/>
                      </a:rPr>
                      <m:t>⇒</m:t>
                    </m:r>
                  </m:oMath>
                </a14:m>
                <a:r>
                  <a:rPr lang="pt-BR" dirty="0"/>
                  <a:t> 1</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 </m:t>
                        </m:r>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 10.7639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𝑝</m:t>
                        </m:r>
                        <m:r>
                          <a:rPr lang="pt-BR" i="1">
                            <a:latin typeface="Cambria Math" panose="02040503050406030204" pitchFamily="18" charset="0"/>
                          </a:rPr>
                          <m:t>é</m:t>
                        </m:r>
                        <m:r>
                          <a:rPr lang="pt-BR" i="1">
                            <a:latin typeface="Cambria Math" panose="02040503050406030204" pitchFamily="18" charset="0"/>
                          </a:rPr>
                          <m:t>𝑠</m:t>
                        </m:r>
                      </m:e>
                      <m:sup>
                        <m:r>
                          <a:rPr lang="pt-BR" i="1">
                            <a:latin typeface="Cambria Math" panose="02040503050406030204" pitchFamily="18" charset="0"/>
                          </a:rPr>
                          <m:t>2</m:t>
                        </m:r>
                      </m:sup>
                    </m:sSup>
                  </m:oMath>
                </a14:m>
                <a:r>
                  <a:rPr lang="pt-BR" dirty="0"/>
                  <a:t>.</a:t>
                </a:r>
              </a:p>
              <a:p>
                <a:pPr lvl="1">
                  <a:buFont typeface="Courier New" panose="02070309020205020404" pitchFamily="49" charset="0"/>
                  <a:buChar char="o"/>
                </a:pPr>
                <a:r>
                  <a:rPr lang="pt-BR" b="1" dirty="0"/>
                  <a:t>Solução</a:t>
                </a:r>
                <a:r>
                  <a:rPr lang="pt-BR" dirty="0"/>
                  <a:t>: remover uma das features que são linearmente dependentes.</a:t>
                </a:r>
              </a:p>
              <a:p>
                <a:pPr lvl="2">
                  <a:buFont typeface="Wingdings" panose="05000000000000000000" pitchFamily="2" charset="2"/>
                  <a:buChar char="q"/>
                </a:pPr>
                <a:r>
                  <a:rPr lang="pt-BR" b="1" dirty="0"/>
                  <a:t>Técnicas</a:t>
                </a:r>
                <a:r>
                  <a:rPr lang="pt-BR" dirty="0"/>
                  <a:t>: seleção de features (LASSO) e redução de dimensionalidade (PCA).</a:t>
                </a:r>
              </a:p>
              <a:p>
                <a:r>
                  <a:rPr lang="pt-BR" dirty="0"/>
                  <a:t>Número de </a:t>
                </a:r>
                <a:r>
                  <a:rPr lang="pt-BR" dirty="0" smtClean="0"/>
                  <a:t>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r>
                  <a:rPr lang="pt-BR" dirty="0"/>
                  <a:t>) maior do que o de observações (</a:t>
                </a:r>
                <a14:m>
                  <m:oMath xmlns:m="http://schemas.openxmlformats.org/officeDocument/2006/math">
                    <m:r>
                      <a:rPr lang="pt-BR" i="1">
                        <a:latin typeface="Cambria Math" panose="02040503050406030204" pitchFamily="18" charset="0"/>
                      </a:rPr>
                      <m:t>𝑦</m:t>
                    </m:r>
                    <m:r>
                      <m:rPr>
                        <m:nor/>
                      </m:rPr>
                      <a:rPr lang="pt-BR" i="1" dirty="0"/>
                      <m:t>(</m:t>
                    </m:r>
                    <m:r>
                      <m:rPr>
                        <m:nor/>
                      </m:rPr>
                      <a:rPr lang="pt-BR" b="0" i="1" dirty="0" smtClean="0"/>
                      <m:t>0), </m:t>
                    </m:r>
                    <m:r>
                      <m:rPr>
                        <m:nor/>
                      </m:rPr>
                      <a:rPr lang="pt-BR" b="0" i="1" dirty="0" smtClean="0"/>
                      <m:t>y</m:t>
                    </m:r>
                    <m:r>
                      <m:rPr>
                        <m:nor/>
                      </m:rPr>
                      <a:rPr lang="pt-BR" b="0" i="1" dirty="0" smtClean="0"/>
                      <m:t>(1),</m:t>
                    </m:r>
                    <m:r>
                      <a:rPr lang="pt-BR" b="0" i="1" dirty="0" smtClean="0">
                        <a:latin typeface="Cambria Math" panose="02040503050406030204" pitchFamily="18" charset="0"/>
                      </a:rPr>
                      <m:t>…,</m:t>
                    </m:r>
                    <m:r>
                      <a:rPr lang="pt-BR" b="0" i="1" dirty="0" smtClean="0">
                        <a:latin typeface="Cambria Math" panose="02040503050406030204" pitchFamily="18" charset="0"/>
                      </a:rPr>
                      <m:t>𝑦</m:t>
                    </m:r>
                    <m:r>
                      <a:rPr lang="pt-BR" b="0" i="1" dirty="0"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rPr>
                      <m:t>−1)</m:t>
                    </m:r>
                  </m:oMath>
                </a14:m>
                <a:r>
                  <a:rPr lang="pt-BR" dirty="0"/>
                  <a:t>), i.e.,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&gt;</m:t>
                    </m:r>
                    <m:r>
                      <a:rPr lang="pt-BR" b="0" i="1" smtClean="0">
                        <a:latin typeface="Cambria Math" panose="02040503050406030204" pitchFamily="18" charset="0"/>
                      </a:rPr>
                      <m:t>𝑁</m:t>
                    </m:r>
                  </m:oMath>
                </a14:m>
                <a:r>
                  <a:rPr lang="pt-BR" dirty="0"/>
                  <a:t> (</a:t>
                </a:r>
                <a:r>
                  <a:rPr lang="pt-BR" b="1" i="1" dirty="0"/>
                  <a:t>sistema</a:t>
                </a:r>
                <a:r>
                  <a:rPr lang="pt-BR" dirty="0"/>
                  <a:t> </a:t>
                </a:r>
                <a:r>
                  <a:rPr lang="pt-BR" b="1" i="1" dirty="0"/>
                  <a:t>subdeterminado</a:t>
                </a:r>
                <a:r>
                  <a:rPr lang="pt-BR" dirty="0"/>
                  <a:t>):  </a:t>
                </a:r>
              </a:p>
              <a:p>
                <a:pPr lvl="1">
                  <a:buFont typeface="Courier New" panose="02070309020205020404" pitchFamily="49" charset="0"/>
                  <a:buChar char="o"/>
                </a:pPr>
                <a:r>
                  <a:rPr lang="pt-BR" b="1" i="1" dirty="0"/>
                  <a:t>Sistema subdeterminado</a:t>
                </a:r>
                <a:r>
                  <a:rPr lang="pt-BR" dirty="0"/>
                  <a:t>: sistema não tem solução ou existe um número infinito delas (Ex.: quantos planos, 2D, podem passar por uma reta, 1D?).</a:t>
                </a:r>
              </a:p>
              <a:p>
                <a:pPr lvl="1">
                  <a:buFont typeface="Courier New" panose="02070309020205020404" pitchFamily="49" charset="0"/>
                  <a:buChar char="o"/>
                </a:pPr>
                <a:r>
                  <a:rPr lang="pt-BR" b="1" dirty="0"/>
                  <a:t>Solução</a:t>
                </a:r>
                <a:r>
                  <a:rPr lang="pt-BR" dirty="0"/>
                  <a:t>: coletar mais exemplos, remover </a:t>
                </a:r>
                <a:r>
                  <a:rPr lang="pt-BR" dirty="0" smtClean="0"/>
                  <a:t>atributos ou </a:t>
                </a:r>
                <a:r>
                  <a:rPr lang="pt-BR" dirty="0"/>
                  <a:t>replicar exemplos adicionando ruído.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6" y="1690688"/>
                <a:ext cx="9285459" cy="4934964"/>
              </a:xfrm>
              <a:blipFill rotWithShape="0">
                <a:blip r:embed="rId4"/>
                <a:stretch>
                  <a:fillRect l="-1182" t="-1852" r="-131" b="-1235"/>
                </a:stretch>
              </a:blipFill>
            </p:spPr>
            <p:txBody>
              <a:bodyPr/>
              <a:lstStyle/>
              <a:p>
                <a:r>
                  <a:rPr lang="pt-BR">
                    <a:noFill/>
                  </a:rPr>
                  <a:t> </a:t>
                </a:r>
              </a:p>
            </p:txBody>
          </p:sp>
        </mc:Fallback>
      </mc:AlternateContent>
      <p:pic>
        <p:nvPicPr>
          <p:cNvPr id="1026" name="Picture 2" descr="https://jaredantrobus.com/teaching/2015/Summer/MA162/2.1_2.png"/>
          <p:cNvPicPr>
            <a:picLocks noChangeAspect="1" noChangeArrowheads="1"/>
          </p:cNvPicPr>
          <p:nvPr/>
        </p:nvPicPr>
        <p:blipFill rotWithShape="1">
          <a:blip r:embed="rId5">
            <a:extLst>
              <a:ext uri="{28A0092B-C50C-407E-A947-70E740481C1C}">
                <a14:useLocalDpi xmlns:a14="http://schemas.microsoft.com/office/drawing/2010/main" val="0"/>
              </a:ext>
            </a:extLst>
          </a:blip>
          <a:srcRect l="4859" t="6186" r="2811" b="9007"/>
          <a:stretch/>
        </p:blipFill>
        <p:spPr bwMode="auto">
          <a:xfrm>
            <a:off x="10270389" y="4586521"/>
            <a:ext cx="1738705" cy="1891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jaredantrobus.com/teaching/2015/Summer/MA162/2.1_3.png"/>
          <p:cNvPicPr>
            <a:picLocks noChangeAspect="1" noChangeArrowheads="1"/>
          </p:cNvPicPr>
          <p:nvPr/>
        </p:nvPicPr>
        <p:blipFill rotWithShape="1">
          <a:blip r:embed="rId6">
            <a:extLst>
              <a:ext uri="{28A0092B-C50C-407E-A947-70E740481C1C}">
                <a14:useLocalDpi xmlns:a14="http://schemas.microsoft.com/office/drawing/2010/main" val="0"/>
              </a:ext>
            </a:extLst>
          </a:blip>
          <a:srcRect l="8345" t="12590" r="11551" b="12067"/>
          <a:stretch/>
        </p:blipFill>
        <p:spPr bwMode="auto">
          <a:xfrm>
            <a:off x="10123659" y="155395"/>
            <a:ext cx="1885435" cy="18922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jaredantrobus.com/teaching/2015/Summer/MA162/2.1_4.png"/>
          <p:cNvPicPr>
            <a:picLocks noChangeAspect="1" noChangeArrowheads="1"/>
          </p:cNvPicPr>
          <p:nvPr/>
        </p:nvPicPr>
        <p:blipFill rotWithShape="1">
          <a:blip r:embed="rId7">
            <a:extLst>
              <a:ext uri="{28A0092B-C50C-407E-A947-70E740481C1C}">
                <a14:useLocalDpi xmlns:a14="http://schemas.microsoft.com/office/drawing/2010/main" val="0"/>
              </a:ext>
            </a:extLst>
          </a:blip>
          <a:srcRect l="26581" t="9161" r="15744" b="13756"/>
          <a:stretch/>
        </p:blipFill>
        <p:spPr bwMode="auto">
          <a:xfrm>
            <a:off x="10506178" y="2517916"/>
            <a:ext cx="1222476" cy="17514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071296" y="2056719"/>
            <a:ext cx="1990160" cy="461665"/>
          </a:xfrm>
          <a:prstGeom prst="rect">
            <a:avLst/>
          </a:prstGeom>
          <a:noFill/>
        </p:spPr>
        <p:txBody>
          <a:bodyPr wrap="square" rtlCol="0">
            <a:spAutoFit/>
          </a:bodyPr>
          <a:lstStyle/>
          <a:p>
            <a:pPr algn="ctr"/>
            <a:r>
              <a:rPr lang="pt-BR" sz="1200" dirty="0" smtClean="0"/>
              <a:t>Sistema com infinitas soluções</a:t>
            </a:r>
            <a:endParaRPr lang="pt-BR" sz="1200" dirty="0"/>
          </a:p>
        </p:txBody>
      </p:sp>
      <p:sp>
        <p:nvSpPr>
          <p:cNvPr id="8" name="TextBox 7"/>
          <p:cNvSpPr txBox="1"/>
          <p:nvPr/>
        </p:nvSpPr>
        <p:spPr>
          <a:xfrm>
            <a:off x="10144661" y="4269348"/>
            <a:ext cx="1990160" cy="276999"/>
          </a:xfrm>
          <a:prstGeom prst="rect">
            <a:avLst/>
          </a:prstGeom>
          <a:noFill/>
        </p:spPr>
        <p:txBody>
          <a:bodyPr wrap="square" rtlCol="0">
            <a:spAutoFit/>
          </a:bodyPr>
          <a:lstStyle/>
          <a:p>
            <a:pPr algn="ctr"/>
            <a:r>
              <a:rPr lang="pt-BR" sz="1200" dirty="0" smtClean="0"/>
              <a:t>Sistema sem solução</a:t>
            </a:r>
            <a:endParaRPr lang="pt-BR" sz="1200" dirty="0"/>
          </a:p>
        </p:txBody>
      </p:sp>
      <p:sp>
        <p:nvSpPr>
          <p:cNvPr id="5" name="Rectangle 4"/>
          <p:cNvSpPr/>
          <p:nvPr/>
        </p:nvSpPr>
        <p:spPr>
          <a:xfrm>
            <a:off x="10030838" y="6440986"/>
            <a:ext cx="2173159" cy="276999"/>
          </a:xfrm>
          <a:prstGeom prst="rect">
            <a:avLst/>
          </a:prstGeom>
        </p:spPr>
        <p:txBody>
          <a:bodyPr wrap="none">
            <a:spAutoFit/>
          </a:bodyPr>
          <a:lstStyle/>
          <a:p>
            <a:pPr algn="ctr"/>
            <a:r>
              <a:rPr lang="pt-BR" sz="1200" dirty="0"/>
              <a:t>Sistema </a:t>
            </a:r>
            <a:r>
              <a:rPr lang="pt-BR" sz="1200" dirty="0" smtClean="0"/>
              <a:t>com uma única solução</a:t>
            </a:r>
            <a:endParaRPr lang="pt-BR" sz="1200" dirty="0"/>
          </a:p>
        </p:txBody>
      </p:sp>
    </p:spTree>
    <p:extLst>
      <p:ext uri="{BB962C8B-B14F-4D97-AF65-F5344CB8AC3E}">
        <p14:creationId xmlns:p14="http://schemas.microsoft.com/office/powerpoint/2010/main" val="2396187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561"/>
            <a:ext cx="10515600" cy="1325563"/>
          </a:xfrm>
        </p:spPr>
        <p:txBody>
          <a:bodyPr/>
          <a:lstStyle/>
          <a:p>
            <a:r>
              <a:rPr lang="pt-BR" dirty="0"/>
              <a:t>Superfície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167618"/>
                <a:ext cx="11126119" cy="3140743"/>
              </a:xfrm>
            </p:spPr>
            <p:txBody>
              <a:bodyPr>
                <a:normAutofit fontScale="62500" lnSpcReduction="20000"/>
              </a:bodyPr>
              <a:lstStyle/>
              <a:p>
                <a:pPr marL="0" indent="0">
                  <a:buNone/>
                </a:pPr>
                <a:r>
                  <a:rPr lang="pt-BR" dirty="0" smtClean="0"/>
                  <a:t>Agora falamos da superfície de erro. E </a:t>
                </a:r>
                <a:r>
                  <a:rPr lang="pt-BR" dirty="0"/>
                  <a:t>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smtClean="0"/>
                  <a:t>? Que forma vocês acham que ela teria?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b="0"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smtClean="0">
                            <a:latin typeface="Cambria Math" panose="02040503050406030204" pitchFamily="18" charset="0"/>
                          </a:rPr>
                        </m:ctrlPr>
                      </m:sSupPr>
                      <m:e>
                        <m:sSup>
                          <m:sSupPr>
                            <m:ctrlPr>
                              <a:rPr lang="pt-BR" b="1" i="1" dirty="0" smtClean="0">
                                <a:latin typeface="Cambria Math" panose="02040503050406030204" pitchFamily="18" charset="0"/>
                              </a:rPr>
                            </m:ctrlPr>
                          </m:sSupPr>
                          <m:e>
                            <m:r>
                              <a:rPr lang="pt-BR" b="1" i="1" dirty="0" smtClean="0">
                                <a:latin typeface="Cambria Math" panose="02040503050406030204" pitchFamily="18" charset="0"/>
                              </a:rPr>
                              <m:t>𝒚</m:t>
                            </m:r>
                          </m:e>
                          <m:sup>
                            <m:r>
                              <a:rPr lang="pt-BR" b="0" i="1" dirty="0" smtClean="0">
                                <a:latin typeface="Cambria Math" panose="02040503050406030204" pitchFamily="18" charset="0"/>
                              </a:rPr>
                              <m:t>𝑇</m:t>
                            </m:r>
                          </m:sup>
                        </m:sSup>
                        <m:r>
                          <a:rPr lang="el-GR" b="1" i="1">
                            <a:latin typeface="Cambria Math" panose="02040503050406030204" pitchFamily="18" charset="0"/>
                          </a:rPr>
                          <m:t>𝜱</m:t>
                        </m:r>
                        <m:r>
                          <a:rPr lang="pt-BR" b="1" i="1" dirty="0" smtClean="0">
                            <a:latin typeface="Cambria Math" panose="02040503050406030204" pitchFamily="18" charset="0"/>
                          </a:rPr>
                          <m:t>𝒂</m:t>
                        </m:r>
                      </m:e>
                      <m:sup>
                        <m:r>
                          <a:rPr lang="pt-BR" b="0"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parâmetros do modelo e o erro correspondente</a:t>
                </a:r>
                <a:r>
                  <a:rPr lang="pt-BR" dirty="0" smtClean="0"/>
                  <a:t>:</a:t>
                </a:r>
              </a:p>
              <a:p>
                <a:pPr lvl="1">
                  <a:buFont typeface="Courier New" panose="02070309020205020404" pitchFamily="49" charset="0"/>
                  <a:buChar char="o"/>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a:latin typeface="Cambria Math" panose="02040503050406030204" pitchFamily="18" charset="0"/>
                          </a:rPr>
                          <m:t>ℝ</m:t>
                        </m:r>
                      </m:e>
                      <m:sup>
                        <m:r>
                          <a:rPr lang="pt-BR" b="0" i="1" smtClean="0">
                            <a:latin typeface="Cambria Math" panose="02040503050406030204" pitchFamily="18" charset="0"/>
                          </a:rPr>
                          <m:t>𝐾</m:t>
                        </m:r>
                        <m:r>
                          <a:rPr lang="pt-BR" b="0" i="1" smtClean="0">
                            <a:latin typeface="Cambria Math" panose="02040503050406030204" pitchFamily="18" charset="0"/>
                          </a:rPr>
                          <m:t>+1</m:t>
                        </m:r>
                      </m:sup>
                    </m:sSup>
                    <m:r>
                      <a:rPr lang="pt-BR" b="1" i="1" smtClean="0">
                        <a:latin typeface="Cambria Math" panose="02040503050406030204" pitchFamily="18" charset="0"/>
                      </a:rPr>
                      <m:t>→</m:t>
                    </m:r>
                    <m:r>
                      <a:rPr lang="pt-BR" b="1" i="1" smtClean="0">
                        <a:latin typeface="Cambria Math" panose="02040503050406030204" pitchFamily="18" charset="0"/>
                      </a:rPr>
                      <m:t>ℝ</m:t>
                    </m:r>
                    <m:r>
                      <a:rPr lang="pt-BR" b="1" i="1" smtClean="0">
                        <a:latin typeface="Cambria Math" panose="02040503050406030204" pitchFamily="18" charset="0"/>
                      </a:rPr>
                      <m:t>.</m:t>
                    </m:r>
                  </m:oMath>
                </a14:m>
                <a:r>
                  <a:rPr lang="pt-BR" dirty="0"/>
                  <a:t> Esse mapeamento define a </a:t>
                </a:r>
                <a:r>
                  <a:rPr lang="pt-BR" b="1" i="1" dirty="0"/>
                  <a:t>superfície de erro</a:t>
                </a:r>
                <a:r>
                  <a:rPr lang="pt-BR" dirty="0"/>
                  <a:t>.</a:t>
                </a:r>
              </a:p>
              <a:p>
                <a:r>
                  <a:rPr lang="pt-BR" dirty="0"/>
                  <a:t>Percebam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a:t>
                </a:r>
                <a:r>
                  <a:rPr lang="pt-BR" b="1" i="1" dirty="0" smtClean="0"/>
                  <a:t>pesos</a:t>
                </a:r>
                <a:r>
                  <a:rPr lang="pt-BR" dirty="0" smtClean="0"/>
                  <a:t>,</a:t>
                </a:r>
                <a:r>
                  <a:rPr lang="pt-BR" b="1" i="1" dirty="0" smtClean="0"/>
                  <a:t> </a:t>
                </a:r>
                <a14:m>
                  <m:oMath xmlns:m="http://schemas.openxmlformats.org/officeDocument/2006/math">
                    <m:r>
                      <a:rPr lang="pt-BR" b="1" i="1">
                        <a:latin typeface="Cambria Math" panose="02040503050406030204" pitchFamily="18" charset="0"/>
                      </a:rPr>
                      <m:t>𝒂</m:t>
                    </m:r>
                    <m:r>
                      <a:rPr lang="en-US" b="0" i="0" smtClean="0">
                        <a:latin typeface="Cambria Math" panose="02040503050406030204" pitchFamily="18" charset="0"/>
                      </a:rPr>
                      <m:t>.</m:t>
                    </m:r>
                  </m:oMath>
                </a14:m>
                <a:endParaRPr lang="en-US" b="0" i="1" dirty="0"/>
              </a:p>
              <a:p>
                <a:r>
                  <a:rPr lang="pt-BR" dirty="0" smtClean="0"/>
                  <a:t>Consequentemente, a superfície </a:t>
                </a:r>
                <a:r>
                  <a:rPr lang="pt-BR" dirty="0"/>
                  <a:t>é </a:t>
                </a:r>
                <a:r>
                  <a:rPr lang="pt-BR" b="1" i="1" dirty="0"/>
                  <a:t>convexa </a:t>
                </a:r>
                <a:r>
                  <a:rPr lang="pt-BR" dirty="0" smtClean="0"/>
                  <a:t>(ou seja, tem forma </a:t>
                </a:r>
                <a:r>
                  <a:rPr lang="pt-BR" dirty="0"/>
                  <a:t>de tigela), e portanto possui um único </a:t>
                </a:r>
                <a:r>
                  <a:rPr lang="pt-BR" b="1" i="1" dirty="0"/>
                  <a:t>mínimo global</a:t>
                </a:r>
                <a:r>
                  <a:rPr lang="pt-BR" dirty="0"/>
                  <a:t>, que pode ser encontrado, por exemplo, pela </a:t>
                </a:r>
                <a:r>
                  <a:rPr lang="pt-BR" b="1" i="1" dirty="0"/>
                  <a:t>equação normal</a:t>
                </a:r>
                <a:r>
                  <a:rPr lang="pt-BR" dirty="0"/>
                  <a:t>.</a:t>
                </a:r>
              </a:p>
              <a:p>
                <a:r>
                  <a:rPr lang="pt-BR" dirty="0"/>
                  <a:t>Como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b="1" i="1" dirty="0" err="1"/>
                  <a:t>matriz</a:t>
                </a:r>
                <a:r>
                  <a:rPr lang="nl-BE" b="1" i="1" dirty="0"/>
                  <a:t> </a:t>
                </a:r>
                <a:r>
                  <a:rPr lang="nl-BE" b="1" i="1" dirty="0" err="1"/>
                  <a:t>positiva</a:t>
                </a:r>
                <a:r>
                  <a:rPr lang="nl-BE" b="1" i="1" dirty="0"/>
                  <a:t> semi-</a:t>
                </a:r>
                <a:r>
                  <a:rPr lang="nl-BE" b="1" i="1" dirty="0" err="1"/>
                  <a:t>definida</a:t>
                </a:r>
                <a:r>
                  <a:rPr lang="nl-BE"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é </a:t>
                </a:r>
                <a:r>
                  <a:rPr lang="nl-BE" dirty="0" err="1"/>
                  <a:t>sempre</a:t>
                </a:r>
                <a:r>
                  <a:rPr lang="nl-BE" dirty="0"/>
                  <a:t> </a:t>
                </a:r>
                <a:r>
                  <a:rPr lang="nl-BE" b="1" dirty="0" err="1"/>
                  <a:t>convexa</a:t>
                </a:r>
                <a:r>
                  <a:rPr lang="nl-BE" dirty="0"/>
                  <a:t> com </a:t>
                </a:r>
                <a:r>
                  <a:rPr lang="nl-BE" dirty="0" err="1"/>
                  <a:t>relação</a:t>
                </a:r>
                <a:r>
                  <a:rPr lang="nl-BE" dirty="0"/>
                  <a:t> a </a:t>
                </a:r>
                <a14:m>
                  <m:oMath xmlns:m="http://schemas.openxmlformats.org/officeDocument/2006/math">
                    <m:r>
                      <a:rPr lang="pt-BR" b="1" i="1">
                        <a:latin typeface="Cambria Math" panose="02040503050406030204" pitchFamily="18" charset="0"/>
                      </a:rPr>
                      <m:t>𝒂</m:t>
                    </m:r>
                  </m:oMath>
                </a14:m>
                <a:r>
                  <a:rPr lang="nl-BE" dirty="0"/>
                  <a:t>.</a:t>
                </a:r>
              </a:p>
              <a:p>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b="1" i="1" dirty="0" err="1"/>
                  <a:t>matriz</a:t>
                </a:r>
                <a:r>
                  <a:rPr lang="nl-BE" b="1" i="1" dirty="0"/>
                  <a:t> </a:t>
                </a:r>
                <a:r>
                  <a:rPr lang="nl-BE" b="1" i="1" dirty="0" err="1"/>
                  <a:t>positiva</a:t>
                </a:r>
                <a:r>
                  <a:rPr lang="nl-BE" b="1" i="1" dirty="0"/>
                  <a:t> semi-</a:t>
                </a:r>
                <a:r>
                  <a:rPr lang="nl-BE" b="1" i="1" dirty="0" err="1"/>
                  <a:t>definida</a:t>
                </a:r>
                <a:r>
                  <a:rPr lang="nl-BE" b="1" i="1" dirty="0"/>
                  <a:t> </a:t>
                </a:r>
                <a:r>
                  <a:rPr lang="nl-BE" dirty="0" err="1"/>
                  <a:t>pois</a:t>
                </a:r>
                <a:r>
                  <a:rPr lang="nl-BE" dirty="0"/>
                  <a:t>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𝒙</m:t>
                    </m:r>
                    <m:r>
                      <a:rPr lang="pt-BR" b="0" i="0"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b="0" i="1" smtClean="0">
                            <a:latin typeface="Cambria Math" panose="02040503050406030204" pitchFamily="18" charset="0"/>
                          </a:rPr>
                          <m:t>2</m:t>
                        </m:r>
                      </m:sup>
                    </m:sSup>
                  </m:oMath>
                </a14:m>
                <a:r>
                  <a:rPr lang="nl-BE" dirty="0"/>
                  <a:t> </a:t>
                </a:r>
                <a:r>
                  <a:rPr lang="nl-BE" dirty="0" smtClean="0"/>
                  <a:t>, ou seja, sempre terá valores positivos.</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167618"/>
                <a:ext cx="11126119" cy="3140743"/>
              </a:xfrm>
              <a:blipFill rotWithShape="0">
                <a:blip r:embed="rId3"/>
                <a:stretch>
                  <a:fillRect l="-438" t="-3301"/>
                </a:stretch>
              </a:blipFill>
            </p:spPr>
            <p:txBody>
              <a:bodyPr/>
              <a:lstStyle/>
              <a:p>
                <a:r>
                  <a:rPr lang="pt-BR">
                    <a:noFill/>
                  </a:rPr>
                  <a:t> </a:t>
                </a:r>
              </a:p>
            </p:txBody>
          </p:sp>
        </mc:Fallback>
      </mc:AlternateContent>
      <p:sp>
        <p:nvSpPr>
          <p:cNvPr id="6" name="Rectangle 5"/>
          <p:cNvSpPr/>
          <p:nvPr/>
        </p:nvSpPr>
        <p:spPr>
          <a:xfrm>
            <a:off x="7520940" y="1426640"/>
            <a:ext cx="927735" cy="320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7" name="TextBox 6"/>
              <p:cNvSpPr txBox="1"/>
              <p:nvPr/>
            </p:nvSpPr>
            <p:spPr>
              <a:xfrm>
                <a:off x="7832260" y="4068622"/>
                <a:ext cx="3663428" cy="923330"/>
              </a:xfrm>
              <a:prstGeom prst="rect">
                <a:avLst/>
              </a:prstGeom>
              <a:noFill/>
            </p:spPr>
            <p:txBody>
              <a:bodyPr wrap="square" rtlCol="0">
                <a:spAutoFit/>
              </a:bodyPr>
              <a:lstStyle/>
              <a:p>
                <a:pPr algn="ctr"/>
                <a14:m>
                  <m:oMath xmlns:m="http://schemas.openxmlformats.org/officeDocument/2006/math">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b="0" i="1" smtClean="0">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𝑤</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oMath>
                </a14:m>
                <a:r>
                  <a:rPr lang="pt-BR" b="0" dirty="0"/>
                  <a:t> </a:t>
                </a:r>
              </a:p>
              <a:p>
                <a:pPr algn="ct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r>
                      <m:rPr>
                        <m:sty m:val="p"/>
                      </m:rPr>
                      <a:rPr lang="pt-BR" b="0" i="0" smtClean="0">
                        <a:latin typeface="Cambria Math" panose="02040503050406030204" pitchFamily="18" charset="0"/>
                      </a:rPr>
                      <m:t>e</m:t>
                    </m:r>
                    <m:r>
                      <a:rPr lang="pt-BR" b="0" i="1" smtClean="0">
                        <a:latin typeface="Cambria Math" panose="02040503050406030204" pitchFamily="18" charset="0"/>
                      </a:rPr>
                      <m:t> </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a14:m>
                <a:r>
                  <a:rPr lang="nl-BE" dirty="0"/>
                  <a:t> </a:t>
                </a:r>
              </a:p>
              <a:p>
                <a:pPr algn="ctr"/>
                <a:r>
                  <a:rPr lang="nl-BE" dirty="0"/>
                  <a: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b="0" i="1" smtClean="0">
                        <a:latin typeface="Cambria Math" panose="02040503050406030204" pitchFamily="18" charset="0"/>
                      </a:rPr>
                      <m:t>=1.</m:t>
                    </m:r>
                  </m:oMath>
                </a14:m>
                <a:endParaRPr lang="nl-BE" dirty="0"/>
              </a:p>
            </p:txBody>
          </p:sp>
        </mc:Choice>
        <mc:Fallback xmlns="">
          <p:sp>
            <p:nvSpPr>
              <p:cNvPr id="7" name="TextBox 6"/>
              <p:cNvSpPr txBox="1">
                <a:spLocks noRot="1" noChangeAspect="1" noMove="1" noResize="1" noEditPoints="1" noAdjustHandles="1" noChangeArrowheads="1" noChangeShapeType="1" noTextEdit="1"/>
              </p:cNvSpPr>
              <p:nvPr/>
            </p:nvSpPr>
            <p:spPr>
              <a:xfrm>
                <a:off x="7832260" y="4068622"/>
                <a:ext cx="3663428" cy="923330"/>
              </a:xfrm>
              <a:prstGeom prst="rect">
                <a:avLst/>
              </a:prstGeom>
              <a:blipFill rotWithShape="0">
                <a:blip r:embed="rId4"/>
                <a:stretch>
                  <a:fillRect b="-9211"/>
                </a:stretch>
              </a:blipFill>
            </p:spPr>
            <p:txBody>
              <a:bodyPr/>
              <a:lstStyle/>
              <a:p>
                <a:r>
                  <a:rPr lang="pt-BR">
                    <a:noFill/>
                  </a:rPr>
                  <a:t> </a:t>
                </a:r>
              </a:p>
            </p:txBody>
          </p:sp>
        </mc:Fallback>
      </mc:AlternateContent>
      <p:pic>
        <p:nvPicPr>
          <p:cNvPr id="8" name="Picture 7"/>
          <p:cNvPicPr>
            <a:picLocks noChangeAspect="1"/>
          </p:cNvPicPr>
          <p:nvPr/>
        </p:nvPicPr>
        <p:blipFill rotWithShape="1">
          <a:blip r:embed="rId5"/>
          <a:srcRect l="2925" t="3700" r="8513" b="3216"/>
          <a:stretch/>
        </p:blipFill>
        <p:spPr>
          <a:xfrm>
            <a:off x="399118" y="4136300"/>
            <a:ext cx="2772268" cy="2549638"/>
          </a:xfrm>
          <a:prstGeom prst="rect">
            <a:avLst/>
          </a:prstGeom>
        </p:spPr>
      </p:pic>
      <p:pic>
        <p:nvPicPr>
          <p:cNvPr id="9" name="Picture 8"/>
          <p:cNvPicPr>
            <a:picLocks noChangeAspect="1"/>
          </p:cNvPicPr>
          <p:nvPr/>
        </p:nvPicPr>
        <p:blipFill rotWithShape="1">
          <a:blip r:embed="rId6"/>
          <a:srcRect l="5973" t="3506" r="8852" b="2828"/>
          <a:stretch/>
        </p:blipFill>
        <p:spPr>
          <a:xfrm>
            <a:off x="3741668" y="4073568"/>
            <a:ext cx="2828544" cy="2721700"/>
          </a:xfrm>
          <a:prstGeom prst="rect">
            <a:avLst/>
          </a:prstGeom>
        </p:spPr>
      </p:pic>
      <p:sp>
        <p:nvSpPr>
          <p:cNvPr id="4" name="Rectangle 3"/>
          <p:cNvSpPr/>
          <p:nvPr/>
        </p:nvSpPr>
        <p:spPr>
          <a:xfrm>
            <a:off x="6691086" y="5042118"/>
            <a:ext cx="5273232" cy="1815882"/>
          </a:xfrm>
          <a:prstGeom prst="rect">
            <a:avLst/>
          </a:prstGeom>
        </p:spPr>
        <p:txBody>
          <a:bodyPr wrap="square">
            <a:spAutoFit/>
          </a:bodyPr>
          <a:lstStyle/>
          <a:p>
            <a:pPr marL="285750" indent="-285750">
              <a:buFont typeface="Arial" panose="020B0604020202020204" pitchFamily="34" charset="0"/>
              <a:buChar char="•"/>
            </a:pPr>
            <a:r>
              <a:rPr lang="pt-BR" sz="1600" dirty="0" smtClean="0"/>
              <a:t>A figura da direita mostra a superfície de erro da equação acima.</a:t>
            </a:r>
          </a:p>
          <a:p>
            <a:pPr marL="285750" indent="-285750">
              <a:buFont typeface="Arial" panose="020B0604020202020204" pitchFamily="34" charset="0"/>
              <a:buChar char="•"/>
            </a:pPr>
            <a:r>
              <a:rPr lang="pt-BR" sz="1600" dirty="0" smtClean="0"/>
              <a:t>A </a:t>
            </a:r>
            <a:r>
              <a:rPr lang="pt-BR" sz="1600" dirty="0"/>
              <a:t>figura da direita mostra </a:t>
            </a:r>
            <a:r>
              <a:rPr lang="pt-BR" sz="1600" dirty="0" smtClean="0"/>
              <a:t>a superfície de contorno</a:t>
            </a:r>
            <a:r>
              <a:rPr lang="pt-BR" sz="1600" dirty="0"/>
              <a:t>. Uma linha de contorno </a:t>
            </a:r>
            <a:r>
              <a:rPr lang="pt-BR" sz="1600" dirty="0" smtClean="0"/>
              <a:t>de </a:t>
            </a:r>
            <a:r>
              <a:rPr lang="pt-BR" sz="1600" dirty="0"/>
              <a:t>uma função de duas variáveis é uma curva ao longo da qual a função tem um valor constante. Ou seja, no nosso caso, cada uma das linhas indica curvas que tem o mesmo erro.</a:t>
            </a:r>
          </a:p>
        </p:txBody>
      </p:sp>
    </p:spTree>
    <p:extLst>
      <p:ext uri="{BB962C8B-B14F-4D97-AF65-F5344CB8AC3E}">
        <p14:creationId xmlns:p14="http://schemas.microsoft.com/office/powerpoint/2010/main" val="1170716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83"/>
            <a:ext cx="10515600" cy="1325563"/>
          </a:xfrm>
        </p:spPr>
        <p:txBody>
          <a:bodyPr/>
          <a:lstStyle/>
          <a:p>
            <a:r>
              <a:rPr lang="pt-BR" dirty="0"/>
              <a:t>Regressão Linear em Python</a:t>
            </a:r>
            <a:endParaRPr lang="nl-BE" dirty="0"/>
          </a:p>
        </p:txBody>
      </p:sp>
      <p:sp>
        <p:nvSpPr>
          <p:cNvPr id="11" name="Rectangle 10"/>
          <p:cNvSpPr/>
          <p:nvPr/>
        </p:nvSpPr>
        <p:spPr>
          <a:xfrm>
            <a:off x="838200" y="940595"/>
            <a:ext cx="5066412" cy="3816429"/>
          </a:xfrm>
          <a:prstGeom prst="rect">
            <a:avLst/>
          </a:prstGeom>
        </p:spPr>
        <p:txBody>
          <a:bodyPr wrap="square">
            <a:spAutoFit/>
          </a:bodyPr>
          <a:lstStyle/>
          <a:p>
            <a:r>
              <a:rPr lang="en-US" sz="1100" dirty="0">
                <a:solidFill>
                  <a:srgbClr val="008000"/>
                </a:solidFill>
                <a:highlight>
                  <a:srgbClr val="FFFFFF"/>
                </a:highlight>
              </a:rPr>
              <a:t># Import all the necessary libraries.</a:t>
            </a:r>
            <a:endParaRPr lang="en-US" sz="1100" dirty="0">
              <a:solidFill>
                <a:srgbClr val="000000"/>
              </a:solidFill>
              <a:highlight>
                <a:srgbClr val="FFFFFF"/>
              </a:highlight>
            </a:endParaRPr>
          </a:p>
          <a:p>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numpy</a:t>
            </a:r>
            <a:r>
              <a:rPr lang="nl-BE" sz="1100" dirty="0">
                <a:solidFill>
                  <a:srgbClr val="000000"/>
                </a:solidFill>
                <a:highlight>
                  <a:srgbClr val="FFFFFF"/>
                </a:highlight>
              </a:rPr>
              <a:t> </a:t>
            </a:r>
            <a:r>
              <a:rPr lang="nl-BE" sz="1100" b="1" dirty="0">
                <a:solidFill>
                  <a:srgbClr val="0000FF"/>
                </a:solidFill>
                <a:highlight>
                  <a:srgbClr val="FFFFFF"/>
                </a:highlight>
              </a:rPr>
              <a:t>as</a:t>
            </a:r>
            <a:r>
              <a:rPr lang="nl-BE" sz="1100" dirty="0">
                <a:solidFill>
                  <a:srgbClr val="000000"/>
                </a:solidFill>
                <a:highlight>
                  <a:srgbClr val="FFFFFF"/>
                </a:highlight>
              </a:rPr>
              <a:t> </a:t>
            </a:r>
            <a:r>
              <a:rPr lang="nl-BE" sz="1100" dirty="0" err="1">
                <a:solidFill>
                  <a:srgbClr val="000000"/>
                </a:solidFill>
                <a:highlight>
                  <a:srgbClr val="FFFFFF"/>
                </a:highlight>
              </a:rPr>
              <a:t>np</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a:t>
            </a:r>
            <a:r>
              <a:rPr lang="nl-BE" sz="1100" dirty="0" err="1">
                <a:solidFill>
                  <a:srgbClr val="008000"/>
                </a:solidFill>
                <a:highlight>
                  <a:srgbClr val="FFFFFF"/>
                </a:highlight>
              </a:rPr>
              <a:t>Generate</a:t>
            </a:r>
            <a:r>
              <a:rPr lang="nl-BE" sz="1100" dirty="0">
                <a:solidFill>
                  <a:srgbClr val="008000"/>
                </a:solidFill>
                <a:highlight>
                  <a:srgbClr val="FFFFFF"/>
                </a:highlight>
              </a:rPr>
              <a:t> input/</a:t>
            </a:r>
            <a:r>
              <a:rPr lang="nl-BE" sz="1100" dirty="0" err="1">
                <a:solidFill>
                  <a:srgbClr val="008000"/>
                </a:solidFill>
                <a:highlight>
                  <a:srgbClr val="FFFFFF"/>
                </a:highlight>
              </a:rPr>
              <a:t>ouput</a:t>
            </a:r>
            <a:r>
              <a:rPr lang="nl-BE" sz="1100" dirty="0">
                <a:solidFill>
                  <a:srgbClr val="008000"/>
                </a:solidFill>
                <a:highlight>
                  <a:srgbClr val="FFFFFF"/>
                </a:highlight>
              </a:rPr>
              <a:t> (features/labels) </a:t>
            </a:r>
            <a:r>
              <a:rPr lang="nl-BE" sz="1100" dirty="0" err="1">
                <a:solidFill>
                  <a:srgbClr val="008000"/>
                </a:solidFill>
                <a:highlight>
                  <a:srgbClr val="FFFFFF"/>
                </a:highlight>
              </a:rPr>
              <a:t>values</a:t>
            </a:r>
            <a:r>
              <a:rPr lang="nl-BE" sz="1100" dirty="0">
                <a:solidFill>
                  <a:srgbClr val="008000"/>
                </a:solidFill>
                <a:highlight>
                  <a:srgbClr val="FFFFFF"/>
                </a:highlight>
              </a:rPr>
              <a:t>.</a:t>
            </a:r>
            <a:endParaRPr lang="nl-BE" sz="1100" dirty="0">
              <a:solidFill>
                <a:srgbClr val="000000"/>
              </a:solidFill>
              <a:highlight>
                <a:srgbClr val="FFFFFF"/>
              </a:highlight>
            </a:endParaRPr>
          </a:p>
          <a:p>
            <a:r>
              <a:rPr lang="en-US" sz="1100" dirty="0">
                <a:solidFill>
                  <a:srgbClr val="000000"/>
                </a:solidFill>
                <a:highlight>
                  <a:srgbClr val="FFFFFF"/>
                </a:highlight>
              </a:rPr>
              <a:t>N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100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Number of observations.</a:t>
            </a:r>
            <a:endParaRPr lang="en-US"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0000"/>
                </a:solidFill>
                <a:highlight>
                  <a:srgbClr val="FFFFFF"/>
                </a:highlight>
              </a:rPr>
              <a:t>x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2</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random</a:t>
            </a:r>
            <a:r>
              <a:rPr lang="nl-BE" sz="1100" b="1" dirty="0" err="1">
                <a:solidFill>
                  <a:srgbClr val="000080"/>
                </a:solidFill>
                <a:highlight>
                  <a:srgbClr val="FFFFFF"/>
                </a:highlight>
              </a:rPr>
              <a:t>.</a:t>
            </a:r>
            <a:r>
              <a:rPr lang="nl-BE" sz="1100" dirty="0" err="1">
                <a:solidFill>
                  <a:srgbClr val="000000"/>
                </a:solidFill>
                <a:highlight>
                  <a:srgbClr val="FFFFFF"/>
                </a:highlight>
              </a:rPr>
              <a:t>rand</a:t>
            </a:r>
            <a:r>
              <a:rPr lang="nl-BE" sz="1100" b="1" dirty="0">
                <a:solidFill>
                  <a:srgbClr val="000080"/>
                </a:solidFill>
                <a:highlight>
                  <a:srgbClr val="FFFFFF"/>
                </a:highlight>
              </a:rPr>
              <a:t>(</a:t>
            </a:r>
            <a:r>
              <a:rPr lang="nl-BE" sz="1100" dirty="0">
                <a:solidFill>
                  <a:srgbClr val="000000"/>
                </a:solidFill>
                <a:highlight>
                  <a:srgbClr val="FFFFFF"/>
                </a:highlight>
              </a:rPr>
              <a:t>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1</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4</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3</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x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N</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es-ES" sz="1100" dirty="0">
              <a:solidFill>
                <a:srgbClr val="000000"/>
              </a:solidFill>
              <a:highlight>
                <a:srgbClr val="FFFFFF"/>
              </a:highlight>
            </a:endParaRPr>
          </a:p>
          <a:p>
            <a:endParaRPr lang="nl-BE" sz="1100" dirty="0">
              <a:solidFill>
                <a:srgbClr val="000000"/>
              </a:solidFill>
              <a:highlight>
                <a:srgbClr val="FFFFFF"/>
              </a:highlight>
            </a:endParaRPr>
          </a:p>
          <a:p>
            <a:r>
              <a:rPr lang="en-US" sz="1100" dirty="0">
                <a:solidFill>
                  <a:srgbClr val="008000"/>
                </a:solidFill>
                <a:highlight>
                  <a:srgbClr val="FFFFFF"/>
                </a:highlight>
              </a:rPr>
              <a:t># Solve by applying the least-Squares method.</a:t>
            </a:r>
            <a:endParaRPr lang="en-US" sz="1100" dirty="0">
              <a:solidFill>
                <a:srgbClr val="000000"/>
              </a:solidFill>
              <a:highlight>
                <a:srgbClr val="FFFFFF"/>
              </a:highlight>
            </a:endParaRPr>
          </a:p>
          <a:p>
            <a:r>
              <a:rPr lang="en-US" sz="1100" dirty="0">
                <a:solidFill>
                  <a:srgbClr val="008000"/>
                </a:solidFill>
                <a:highlight>
                  <a:srgbClr val="FFFFFF"/>
                </a:highlight>
              </a:rPr>
              <a:t># We use the </a:t>
            </a:r>
            <a:r>
              <a:rPr lang="en-US" sz="1100" dirty="0" err="1">
                <a:solidFill>
                  <a:srgbClr val="008000"/>
                </a:solidFill>
                <a:highlight>
                  <a:srgbClr val="FFFFFF"/>
                </a:highlight>
              </a:rPr>
              <a:t>inv</a:t>
            </a:r>
            <a:r>
              <a:rPr lang="en-US" sz="1100" dirty="0">
                <a:solidFill>
                  <a:srgbClr val="008000"/>
                </a:solidFill>
                <a:highlight>
                  <a:srgbClr val="FFFFFF"/>
                </a:highlight>
              </a:rPr>
              <a:t>() function from </a:t>
            </a:r>
            <a:r>
              <a:rPr lang="en-US" sz="1100" dirty="0" err="1">
                <a:solidFill>
                  <a:srgbClr val="008000"/>
                </a:solidFill>
                <a:highlight>
                  <a:srgbClr val="FFFFFF"/>
                </a:highlight>
              </a:rPr>
              <a:t>NumPy’s</a:t>
            </a:r>
            <a:r>
              <a:rPr lang="en-US" sz="1100" dirty="0">
                <a:solidFill>
                  <a:srgbClr val="008000"/>
                </a:solidFill>
                <a:highlight>
                  <a:srgbClr val="FFFFFF"/>
                </a:highlight>
              </a:rPr>
              <a:t> Linear Algebra module (</a:t>
            </a:r>
            <a:r>
              <a:rPr lang="en-US" sz="1100" dirty="0" err="1">
                <a:solidFill>
                  <a:srgbClr val="008000"/>
                </a:solidFill>
                <a:highlight>
                  <a:srgbClr val="FFFFFF"/>
                </a:highlight>
              </a:rPr>
              <a:t>np.linalg</a:t>
            </a:r>
            <a:r>
              <a:rPr lang="en-US" sz="1100" dirty="0">
                <a:solidFill>
                  <a:srgbClr val="008000"/>
                </a:solidFill>
                <a:highlight>
                  <a:srgbClr val="FFFFFF"/>
                </a:highlight>
              </a:rPr>
              <a:t>) to compute the inverse of a matrix.</a:t>
            </a:r>
            <a:endParaRPr lang="en-US" sz="1100" dirty="0">
              <a:solidFill>
                <a:srgbClr val="000000"/>
              </a:solidFill>
              <a:highlight>
                <a:srgbClr val="FFFFFF"/>
              </a:highlight>
            </a:endParaRPr>
          </a:p>
          <a:p>
            <a:r>
              <a:rPr lang="en-US" sz="1100" dirty="0">
                <a:solidFill>
                  <a:srgbClr val="008000"/>
                </a:solidFill>
                <a:highlight>
                  <a:srgbClr val="FFFFFF"/>
                </a:highlight>
              </a:rPr>
              <a:t># We use dot() method for matrix multiplication.</a:t>
            </a:r>
            <a:endParaRPr lang="en-US" sz="1100" dirty="0">
              <a:solidFill>
                <a:srgbClr val="000000"/>
              </a:solidFill>
              <a:highlight>
                <a:srgbClr val="FFFFFF"/>
              </a:highlight>
            </a:endParaRPr>
          </a:p>
          <a:p>
            <a:r>
              <a:rPr lang="en-US" sz="1100" dirty="0" err="1">
                <a:solidFill>
                  <a:srgbClr val="000000"/>
                </a:solidFill>
                <a:highlight>
                  <a:srgbClr val="FFFFFF"/>
                </a:highlight>
              </a:rPr>
              <a:t>X_b</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c</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ones</a:t>
            </a:r>
            <a:r>
              <a:rPr lang="en-US" sz="1100" b="1" dirty="0">
                <a:solidFill>
                  <a:srgbClr val="000080"/>
                </a:solidFill>
                <a:highlight>
                  <a:srgbClr val="FFFFFF"/>
                </a:highlight>
              </a:rPr>
              <a:t>((</a:t>
            </a:r>
            <a:r>
              <a:rPr lang="en-US" sz="1100" dirty="0">
                <a:solidFill>
                  <a:srgbClr val="000000"/>
                </a:solidFill>
                <a:highlight>
                  <a:srgbClr val="FFFFFF"/>
                </a:highlight>
              </a:rPr>
              <a:t>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a:t>
            </a:r>
            <a:r>
              <a:rPr lang="en-US" sz="1100" b="1" dirty="0">
                <a:solidFill>
                  <a:srgbClr val="000080"/>
                </a:solidFill>
                <a:highlight>
                  <a:srgbClr val="FFFFFF"/>
                </a:highlight>
              </a:rPr>
              <a:t>)),</a:t>
            </a:r>
            <a:r>
              <a:rPr lang="en-US" sz="1100" dirty="0">
                <a:solidFill>
                  <a:srgbClr val="000000"/>
                </a:solidFill>
                <a:highlight>
                  <a:srgbClr val="FFFFFF"/>
                </a:highlight>
              </a:rPr>
              <a:t> x</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add x0 = 1 to each instance</a:t>
            </a:r>
            <a:endParaRPr lang="en-US" sz="1100" dirty="0">
              <a:solidFill>
                <a:srgbClr val="000000"/>
              </a:solidFill>
              <a:highlight>
                <a:srgbClr val="FFFFFF"/>
              </a:highlight>
            </a:endParaRPr>
          </a:p>
          <a:p>
            <a:r>
              <a:rPr lang="nl-BE" sz="1100" dirty="0" err="1">
                <a:solidFill>
                  <a:srgbClr val="000000"/>
                </a:solidFill>
                <a:highlight>
                  <a:srgbClr val="FFFFFF"/>
                </a:highlight>
              </a:rPr>
              <a:t>a_optimum</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linalg</a:t>
            </a:r>
            <a:r>
              <a:rPr lang="nl-BE" sz="1100" b="1" dirty="0" err="1">
                <a:solidFill>
                  <a:srgbClr val="000080"/>
                </a:solidFill>
                <a:highlight>
                  <a:srgbClr val="FFFFFF"/>
                </a:highlight>
              </a:rPr>
              <a:t>.</a:t>
            </a:r>
            <a:r>
              <a:rPr lang="nl-BE" sz="1100" dirty="0" err="1">
                <a:solidFill>
                  <a:srgbClr val="000000"/>
                </a:solidFill>
                <a:highlight>
                  <a:srgbClr val="FFFFFF"/>
                </a:highlight>
              </a:rPr>
              <a:t>inv</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err="1">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err="1">
                <a:solidFill>
                  <a:srgbClr val="000000"/>
                </a:solidFill>
                <a:highlight>
                  <a:srgbClr val="FFFFFF"/>
                </a:highlight>
              </a:rPr>
              <a:t>X_b</a:t>
            </a:r>
            <a:r>
              <a:rPr lang="nl-BE" sz="1100" b="1" dirty="0" err="1">
                <a:solidFill>
                  <a:srgbClr val="000080"/>
                </a:solidFill>
                <a:highlight>
                  <a:srgbClr val="FFFFFF"/>
                </a:highlight>
              </a:rPr>
              <a:t>.</a:t>
            </a:r>
            <a:r>
              <a:rPr lang="nl-BE" sz="1100" dirty="0" err="1">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y</a:t>
            </a:r>
            <a:r>
              <a:rPr lang="nl-BE" sz="1100" b="1" dirty="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Print best solution.</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'a0: %1.4f'</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'a1: %1.4f'</a:t>
            </a:r>
            <a:r>
              <a:rPr lang="nl-BE" sz="1100" dirty="0">
                <a:solidFill>
                  <a:srgbClr val="000000"/>
                </a:solidFill>
                <a:highlight>
                  <a:srgbClr val="FFFFFF"/>
                </a:highlight>
              </a:rPr>
              <a:t> </a:t>
            </a:r>
            <a:r>
              <a:rPr lang="nl-BE" sz="1100" b="1" dirty="0">
                <a:solidFill>
                  <a:srgbClr val="000080"/>
                </a:solidFill>
                <a:highlight>
                  <a:srgbClr val="FFFFFF"/>
                </a:highlight>
              </a:rPr>
              <a:t>% (</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1</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3.8370</a:t>
            </a:r>
            <a:endParaRPr lang="nl-BE" sz="1100" dirty="0">
              <a:solidFill>
                <a:srgbClr val="00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3.0704</a:t>
            </a:r>
            <a:endParaRPr lang="nl-BE" sz="1100" dirty="0">
              <a:solidFill>
                <a:srgbClr val="000000"/>
              </a:solidFill>
              <a:highlight>
                <a:srgbClr val="FFFFFF"/>
              </a:highlight>
            </a:endParaRPr>
          </a:p>
        </p:txBody>
      </p:sp>
      <p:sp>
        <p:nvSpPr>
          <p:cNvPr id="12" name="Rectangle 11"/>
          <p:cNvSpPr/>
          <p:nvPr/>
        </p:nvSpPr>
        <p:spPr>
          <a:xfrm>
            <a:off x="6248401" y="946753"/>
            <a:ext cx="5404884" cy="2292935"/>
          </a:xfrm>
          <a:prstGeom prst="rect">
            <a:avLst/>
          </a:prstGeom>
        </p:spPr>
        <p:txBody>
          <a:bodyPr wrap="square">
            <a:spAutoFit/>
          </a:bodyPr>
          <a:lstStyle/>
          <a:p>
            <a:r>
              <a:rPr lang="en-US" sz="1100" dirty="0">
                <a:solidFill>
                  <a:srgbClr val="008000"/>
                </a:solidFill>
                <a:highlight>
                  <a:srgbClr val="FFFFFF"/>
                </a:highlight>
              </a:rPr>
              <a:t># The equivalent solution using the </a:t>
            </a:r>
            <a:r>
              <a:rPr lang="en-US" sz="1100" dirty="0" err="1">
                <a:solidFill>
                  <a:srgbClr val="008000"/>
                </a:solidFill>
                <a:highlight>
                  <a:srgbClr val="FFFFFF"/>
                </a:highlight>
              </a:rPr>
              <a:t>Scikit</a:t>
            </a:r>
            <a:r>
              <a:rPr lang="en-US" sz="1100" dirty="0">
                <a:solidFill>
                  <a:srgbClr val="008000"/>
                </a:solidFill>
                <a:highlight>
                  <a:srgbClr val="FFFFFF"/>
                </a:highlight>
              </a:rPr>
              <a:t>-Learn library is given below</a:t>
            </a:r>
            <a:endParaRPr lang="en-US" sz="1100" dirty="0">
              <a:solidFill>
                <a:srgbClr val="000000"/>
              </a:solidFill>
              <a:highlight>
                <a:srgbClr val="FFFFFF"/>
              </a:highlight>
            </a:endParaRPr>
          </a:p>
          <a:p>
            <a:r>
              <a:rPr lang="en-US" sz="1100" dirty="0">
                <a:solidFill>
                  <a:srgbClr val="008000"/>
                </a:solidFill>
                <a:highlight>
                  <a:srgbClr val="FFFFFF"/>
                </a:highlight>
              </a:rPr>
              <a:t># Import the linear regression module form the library.</a:t>
            </a:r>
            <a:endParaRPr lang="en-US" sz="1100" dirty="0">
              <a:solidFill>
                <a:srgbClr val="000000"/>
              </a:solidFill>
              <a:highlight>
                <a:srgbClr val="FFFFFF"/>
              </a:highlight>
            </a:endParaRPr>
          </a:p>
          <a:p>
            <a:r>
              <a:rPr lang="nl-BE" sz="1100" b="1" dirty="0" err="1">
                <a:solidFill>
                  <a:srgbClr val="0000FF"/>
                </a:solidFill>
                <a:highlight>
                  <a:srgbClr val="FFFFFF"/>
                </a:highlight>
              </a:rPr>
              <a:t>from</a:t>
            </a:r>
            <a:r>
              <a:rPr lang="nl-BE" sz="1100" dirty="0">
                <a:solidFill>
                  <a:srgbClr val="000000"/>
                </a:solidFill>
                <a:highlight>
                  <a:srgbClr val="FFFFFF"/>
                </a:highlight>
              </a:rPr>
              <a:t> </a:t>
            </a:r>
            <a:r>
              <a:rPr lang="nl-BE" sz="1100" dirty="0" err="1">
                <a:solidFill>
                  <a:srgbClr val="000000"/>
                </a:solidFill>
                <a:highlight>
                  <a:srgbClr val="FFFFFF"/>
                </a:highlight>
              </a:rPr>
              <a:t>sklearn</a:t>
            </a:r>
            <a:r>
              <a:rPr lang="nl-BE" sz="1100" b="1" dirty="0" err="1">
                <a:solidFill>
                  <a:srgbClr val="000080"/>
                </a:solidFill>
                <a:highlight>
                  <a:srgbClr val="FFFFFF"/>
                </a:highlight>
              </a:rPr>
              <a:t>.</a:t>
            </a:r>
            <a:r>
              <a:rPr lang="nl-BE" sz="1100" dirty="0" err="1">
                <a:solidFill>
                  <a:srgbClr val="000000"/>
                </a:solidFill>
                <a:highlight>
                  <a:srgbClr val="FFFFFF"/>
                </a:highlight>
              </a:rPr>
              <a:t>linear_model</a:t>
            </a:r>
            <a:r>
              <a:rPr lang="nl-BE" sz="1100" dirty="0">
                <a:solidFill>
                  <a:srgbClr val="000000"/>
                </a:solidFill>
                <a:highlight>
                  <a:srgbClr val="FFFFFF"/>
                </a:highlight>
              </a:rPr>
              <a:t> </a:t>
            </a:r>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008000"/>
                </a:solidFill>
                <a:highlight>
                  <a:srgbClr val="FFFFFF"/>
                </a:highlight>
              </a:rPr>
              <a:t># </a:t>
            </a:r>
            <a:r>
              <a:rPr lang="nl-BE" sz="1100" dirty="0" err="1">
                <a:solidFill>
                  <a:srgbClr val="008000"/>
                </a:solidFill>
                <a:highlight>
                  <a:srgbClr val="FFFFFF"/>
                </a:highlight>
              </a:rPr>
              <a:t>instantiate</a:t>
            </a:r>
            <a:r>
              <a:rPr lang="nl-BE" sz="1100" dirty="0">
                <a:solidFill>
                  <a:srgbClr val="008000"/>
                </a:solidFill>
                <a:highlight>
                  <a:srgbClr val="FFFFFF"/>
                </a:highlight>
              </a:rPr>
              <a:t> it.</a:t>
            </a:r>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b="1" dirty="0" err="1">
                <a:solidFill>
                  <a:srgbClr val="000080"/>
                </a:solidFill>
                <a:highlight>
                  <a:srgbClr val="FFFFFF"/>
                </a:highlight>
              </a:rPr>
              <a:t>.</a:t>
            </a:r>
            <a:r>
              <a:rPr lang="nl-BE" sz="1100" dirty="0" err="1">
                <a:solidFill>
                  <a:srgbClr val="000000"/>
                </a:solidFill>
                <a:highlight>
                  <a:srgbClr val="FFFFFF"/>
                </a:highlight>
              </a:rPr>
              <a:t>fit</a:t>
            </a:r>
            <a:r>
              <a:rPr lang="nl-BE" sz="1100" b="1" dirty="0">
                <a:solidFill>
                  <a:srgbClr val="000080"/>
                </a:solidFill>
                <a:highlight>
                  <a:srgbClr val="FFFFFF"/>
                </a:highlight>
              </a:rPr>
              <a:t>(</a:t>
            </a:r>
            <a:r>
              <a:rPr lang="nl-BE" sz="1100" dirty="0">
                <a:solidFill>
                  <a:srgbClr val="000000"/>
                </a:solidFill>
                <a:highlight>
                  <a:srgbClr val="FFFFFF"/>
                </a:highlight>
              </a:rPr>
              <a:t>x</a:t>
            </a:r>
            <a:r>
              <a:rPr lang="nl-BE" sz="1100" b="1" dirty="0">
                <a:solidFill>
                  <a:srgbClr val="000080"/>
                </a:solidFill>
                <a:highlight>
                  <a:srgbClr val="FFFFFF"/>
                </a:highlight>
              </a:rPr>
              <a:t>,</a:t>
            </a:r>
            <a:r>
              <a:rPr lang="nl-BE" sz="1100" dirty="0">
                <a:solidFill>
                  <a:srgbClr val="000000"/>
                </a:solidFill>
                <a:highlight>
                  <a:srgbClr val="FFFFFF"/>
                </a:highlight>
              </a:rPr>
              <a:t> y</a:t>
            </a:r>
            <a:r>
              <a:rPr lang="nl-BE" sz="1100" b="1" dirty="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'a0: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intercept</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Value that crosses the y-axis when all features are equal to 0.</a:t>
            </a:r>
            <a:endParaRPr lang="en-US"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'a1: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coef</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parameters associated with the features.</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3.8370</a:t>
            </a:r>
            <a:endParaRPr lang="nl-BE" sz="1100" dirty="0">
              <a:solidFill>
                <a:srgbClr val="00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3.0704</a:t>
            </a:r>
            <a:endParaRPr lang="nl-BE" sz="1100" dirty="0">
              <a:solidFill>
                <a:srgbClr val="000000"/>
              </a:solidFill>
              <a:highlight>
                <a:srgbClr val="FFFFFF"/>
              </a:highlight>
            </a:endParaRP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471" y="3239688"/>
            <a:ext cx="2113420" cy="11395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p:cNvSpPr/>
              <p:nvPr/>
            </p:nvSpPr>
            <p:spPr>
              <a:xfrm>
                <a:off x="838200" y="4737739"/>
                <a:ext cx="11092543" cy="2031325"/>
              </a:xfrm>
              <a:prstGeom prst="rect">
                <a:avLst/>
              </a:prstGeom>
            </p:spPr>
            <p:txBody>
              <a:bodyPr wrap="square">
                <a:spAutoFit/>
              </a:bodyPr>
              <a:lstStyle/>
              <a:p>
                <a:pPr marL="285750" indent="-285750">
                  <a:buFont typeface="Arial" panose="020B0604020202020204" pitchFamily="34" charset="0"/>
                  <a:buChar char="•"/>
                </a:pPr>
                <a:r>
                  <a:rPr lang="en-US" dirty="0" smtClean="0"/>
                  <a:t>Perceba</a:t>
                </a:r>
                <a:r>
                  <a:rPr lang="en-US" dirty="0"/>
                  <a:t> 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estimação</a:t>
                </a:r>
                <a:r>
                  <a:rPr lang="pt-BR" dirty="0" smtClean="0"/>
                  <a:t>.</a:t>
                </a:r>
              </a:p>
              <a:p>
                <a:pPr marL="285750" indent="-285750">
                  <a:buFont typeface="Arial" panose="020B0604020202020204" pitchFamily="34" charset="0"/>
                  <a:buChar char="•"/>
                </a:pPr>
                <a:r>
                  <a:rPr lang="pt-BR" dirty="0"/>
                  <a:t>O argumento </a:t>
                </a:r>
                <a14:m>
                  <m:oMath xmlns:m="http://schemas.openxmlformats.org/officeDocument/2006/math">
                    <m:r>
                      <a:rPr lang="pt-BR" b="0" i="1" smtClean="0">
                        <a:latin typeface="Cambria Math" panose="02040503050406030204" pitchFamily="18" charset="0"/>
                      </a:rPr>
                      <m:t>𝑥</m:t>
                    </m:r>
                  </m:oMath>
                </a14:m>
                <a:r>
                  <a:rPr lang="pt-BR" dirty="0" smtClean="0"/>
                  <a:t> </a:t>
                </a:r>
                <a:r>
                  <a:rPr lang="pt-BR" dirty="0"/>
                  <a:t>passado para o método fit da classe </a:t>
                </a:r>
                <a:r>
                  <a:rPr lang="pt-BR" b="1" i="1" dirty="0"/>
                  <a:t>LinearRegression</a:t>
                </a:r>
                <a:r>
                  <a:rPr lang="pt-BR" dirty="0"/>
                  <a:t> é uma matriz com N x K. Porém, lembre-se que se existe um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portanto </a:t>
                </a:r>
                <a14:m>
                  <m:oMath xmlns:m="http://schemas.openxmlformats.org/officeDocument/2006/math">
                    <m:r>
                      <a:rPr lang="pt-BR" i="1">
                        <a:latin typeface="Cambria Math" panose="02040503050406030204" pitchFamily="18" charset="0"/>
                      </a:rPr>
                      <m:t>𝑥</m:t>
                    </m:r>
                  </m:oMath>
                </a14:m>
                <a:r>
                  <a:rPr lang="pt-BR" dirty="0" smtClean="0"/>
                  <a:t> </a:t>
                </a:r>
                <a:r>
                  <a:rPr lang="pt-BR" dirty="0"/>
                  <a:t>deveria ter dimensão N x K+1, entretanto, por padrão, a classe </a:t>
                </a:r>
                <a:r>
                  <a:rPr lang="pt-BR" b="1" i="1" dirty="0"/>
                  <a:t>LinearRegression</a:t>
                </a:r>
                <a:r>
                  <a:rPr lang="pt-BR" dirty="0"/>
                  <a:t> já faz isso pra você automaticamente. Caso sua função hipótese não considere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então, durante a instanciação da classe você deve configurar o parâmetro </a:t>
                </a:r>
                <a:r>
                  <a:rPr lang="pt-BR" b="1" dirty="0"/>
                  <a:t>fit_intercept=False</a:t>
                </a:r>
                <a:r>
                  <a:rPr lang="pt-BR" dirty="0" smtClean="0"/>
                  <a:t>.</a:t>
                </a:r>
                <a:endParaRPr lang="nl-BE" dirty="0"/>
              </a:p>
            </p:txBody>
          </p:sp>
        </mc:Choice>
        <mc:Fallback xmlns="">
          <p:sp>
            <p:nvSpPr>
              <p:cNvPr id="3" name="Rectangle 2"/>
              <p:cNvSpPr>
                <a:spLocks noRot="1" noChangeAspect="1" noMove="1" noResize="1" noEditPoints="1" noAdjustHandles="1" noChangeArrowheads="1" noChangeShapeType="1" noTextEdit="1"/>
              </p:cNvSpPr>
              <p:nvPr/>
            </p:nvSpPr>
            <p:spPr>
              <a:xfrm>
                <a:off x="838200" y="4737739"/>
                <a:ext cx="11092543" cy="2031325"/>
              </a:xfrm>
              <a:prstGeom prst="rect">
                <a:avLst/>
              </a:prstGeom>
              <a:blipFill rotWithShape="0">
                <a:blip r:embed="rId4"/>
                <a:stretch>
                  <a:fillRect l="-385" t="-1502" r="-550" b="-3904"/>
                </a:stretch>
              </a:blipFill>
            </p:spPr>
            <p:txBody>
              <a:bodyPr/>
              <a:lstStyle/>
              <a:p>
                <a:r>
                  <a:rPr lang="pt-BR">
                    <a:noFill/>
                  </a:rPr>
                  <a:t> </a:t>
                </a:r>
              </a:p>
            </p:txBody>
          </p:sp>
        </mc:Fallback>
      </mc:AlternateContent>
      <p:sp>
        <p:nvSpPr>
          <p:cNvPr id="5" name="Rectangle 4"/>
          <p:cNvSpPr/>
          <p:nvPr/>
        </p:nvSpPr>
        <p:spPr>
          <a:xfrm>
            <a:off x="8633961" y="3624816"/>
            <a:ext cx="3039935" cy="369332"/>
          </a:xfrm>
          <a:prstGeom prst="rect">
            <a:avLst/>
          </a:prstGeom>
        </p:spPr>
        <p:txBody>
          <a:bodyPr wrap="none">
            <a:spAutoFit/>
          </a:bodyPr>
          <a:lstStyle/>
          <a:p>
            <a:r>
              <a:rPr lang="pt-BR" dirty="0">
                <a:hlinkClick r:id="rId5"/>
              </a:rPr>
              <a:t>https://scikit-learn.org/stable/</a:t>
            </a:r>
            <a:endParaRPr lang="pt-BR" dirty="0"/>
          </a:p>
        </p:txBody>
      </p:sp>
    </p:spTree>
    <p:extLst>
      <p:ext uri="{BB962C8B-B14F-4D97-AF65-F5344CB8AC3E}">
        <p14:creationId xmlns:p14="http://schemas.microsoft.com/office/powerpoint/2010/main" val="251759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19391" cy="4745296"/>
              </a:xfrm>
            </p:spPr>
            <p:txBody>
              <a:bodyPr>
                <a:normAutofit fontScale="92500" lnSpcReduction="10000"/>
              </a:bodyPr>
              <a:lstStyle/>
              <a:p>
                <a:r>
                  <a:rPr lang="pt-BR" dirty="0"/>
                  <a:t>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𝑛</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𝑛</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smtClean="0"/>
                  <a:t>atributos </a:t>
                </a:r>
                <a:r>
                  <a:rPr lang="pt-BR" dirty="0" smtClean="0"/>
                  <a:t>dobrar</a:t>
                </a:r>
                <a:r>
                  <a:rPr lang="pt-BR" dirty="0"/>
                  <a:t>,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iterativas </a:t>
                </a:r>
              </a:p>
              <a:p>
                <a:pPr lvl="1">
                  <a:buFont typeface="Courier New" panose="02070309020205020404" pitchFamily="49" charset="0"/>
                  <a:buChar char="o"/>
                </a:pPr>
                <a:r>
                  <a:rPr lang="pt-BR" dirty="0"/>
                  <a:t>Métodos iterativos de busca que façam a atualização dos parâmetros, </a:t>
                </a:r>
                <a14:m>
                  <m:oMath xmlns:m="http://schemas.openxmlformats.org/officeDocument/2006/math">
                    <m:r>
                      <a:rPr lang="pt-BR" b="1" i="1" smtClean="0">
                        <a:latin typeface="Cambria Math" panose="02040503050406030204" pitchFamily="18" charset="0"/>
                      </a:rPr>
                      <m:t>𝒂</m:t>
                    </m:r>
                  </m:oMath>
                </a14:m>
                <a:r>
                  <a:rPr lang="pt-BR" dirty="0"/>
                  <a:t>, à medida que os dados forem sendo apresentados ao modelo.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19391" cy="4745296"/>
              </a:xfrm>
              <a:blipFill rotWithShape="0">
                <a:blip r:embed="rId3"/>
                <a:stretch>
                  <a:fillRect l="-853" t="-2567" r="-739" b="-770"/>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690689"/>
                <a:ext cx="7623628" cy="4927826"/>
              </a:xfrm>
            </p:spPr>
            <p:txBody>
              <a:bodyPr>
                <a:normAutofit fontScale="85000" lnSpcReduction="20000"/>
              </a:bodyPr>
              <a:lstStyle/>
              <a:p>
                <a:r>
                  <a:rPr lang="pt-BR" dirty="0"/>
                  <a:t>Algoritmo de otimização </a:t>
                </a:r>
                <a:r>
                  <a:rPr lang="pt-BR" dirty="0" smtClean="0"/>
                  <a:t>iterativo e genérico </a:t>
                </a:r>
                <a:r>
                  <a:rPr lang="pt-BR" dirty="0"/>
                  <a:t>capaz de encontrar soluções ótimas para uma ampla gama de problemas.</a:t>
                </a:r>
              </a:p>
              <a:p>
                <a:r>
                  <a:rPr lang="pt-BR" dirty="0"/>
                  <a:t>Ideia 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a:t>
                </a:r>
                <a:r>
                  <a:rPr lang="pt-BR" b="1" i="1" dirty="0"/>
                  <a:t>função de erro</a:t>
                </a:r>
                <a:r>
                  <a:rPr lang="pt-BR" dirty="0"/>
                  <a:t>.</a:t>
                </a:r>
              </a:p>
              <a:p>
                <a:r>
                  <a:rPr lang="pt-BR" dirty="0"/>
                  <a:t>Utilizado em vários problemas de aprendizado de máquina.</a:t>
                </a:r>
              </a:p>
              <a:p>
                <a:r>
                  <a:rPr lang="pt-BR" dirty="0"/>
                  <a:t>Escalona melhor do que o método de equação normal para grandes conjuntos de dados.</a:t>
                </a:r>
              </a:p>
              <a:p>
                <a:r>
                  <a:rPr lang="pt-BR" dirty="0"/>
                  <a:t>Fácil implementação</a:t>
                </a:r>
                <a:r>
                  <a:rPr lang="pt-BR" dirty="0" smtClean="0"/>
                  <a:t>.</a:t>
                </a:r>
              </a:p>
              <a:p>
                <a:r>
                  <a:rPr lang="pt-BR" dirty="0"/>
                  <a:t>Não é necessário se preocupar com matrizes </a:t>
                </a:r>
                <a:r>
                  <a:rPr lang="pt-BR" dirty="0" smtClean="0"/>
                  <a:t>mal-condicionadas (determinante </a:t>
                </a:r>
                <a:r>
                  <a:rPr lang="pt-BR" dirty="0"/>
                  <a:t>próximo de 0, i.e., quase singulares).</a:t>
                </a:r>
              </a:p>
              <a:p>
                <a:r>
                  <a:rPr lang="pt-BR" dirty="0"/>
                  <a:t>O único requisito é que a </a:t>
                </a:r>
                <a:r>
                  <a:rPr lang="pt-BR" b="1" i="1" dirty="0"/>
                  <a:t>função de erro </a:t>
                </a:r>
                <a:r>
                  <a:rPr lang="pt-BR" dirty="0"/>
                  <a:t>seja </a:t>
                </a:r>
                <a:r>
                  <a:rPr lang="pt-BR" b="1" i="1" dirty="0"/>
                  <a:t>diferenciável</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690689"/>
                <a:ext cx="7623628" cy="4927826"/>
              </a:xfrm>
              <a:blipFill rotWithShape="0">
                <a:blip r:embed="rId3"/>
                <a:stretch>
                  <a:fillRect l="-1120" t="-2843"/>
                </a:stretch>
              </a:blipFill>
            </p:spPr>
            <p:txBody>
              <a:bodyPr/>
              <a:lstStyle/>
              <a:p>
                <a:r>
                  <a:rPr lang="pt-BR">
                    <a:noFill/>
                  </a:rPr>
                  <a:t> </a:t>
                </a:r>
              </a:p>
            </p:txBody>
          </p:sp>
        </mc:Fallback>
      </mc:AlternateContent>
      <p:pic>
        <p:nvPicPr>
          <p:cNvPr id="5" name="Picture 4"/>
          <p:cNvPicPr>
            <a:picLocks noChangeAspect="1"/>
          </p:cNvPicPr>
          <p:nvPr/>
        </p:nvPicPr>
        <p:blipFill>
          <a:blip r:embed="rId4"/>
          <a:stretch>
            <a:fillRect/>
          </a:stretch>
        </p:blipFill>
        <p:spPr>
          <a:xfrm>
            <a:off x="8327687" y="2735272"/>
            <a:ext cx="3758968" cy="2131764"/>
          </a:xfrm>
          <a:prstGeom prst="rect">
            <a:avLst/>
          </a:prstGeom>
        </p:spPr>
      </p:pic>
    </p:spTree>
    <p:extLst>
      <p:ext uri="{BB962C8B-B14F-4D97-AF65-F5344CB8AC3E}">
        <p14:creationId xmlns:p14="http://schemas.microsoft.com/office/powerpoint/2010/main" val="1059392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190171"/>
                <a:ext cx="7217228" cy="5667829"/>
              </a:xfrm>
            </p:spPr>
            <p:txBody>
              <a:bodyPr>
                <a:normAutofit fontScale="700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a:t>
                </a:r>
                <a:r>
                  <a:rPr lang="pt-BR" dirty="0" smtClean="0"/>
                  <a:t>.</a:t>
                </a:r>
              </a:p>
              <a:p>
                <a:r>
                  <a:rPr lang="pt-BR" dirty="0" smtClean="0"/>
                  <a:t>Notem </a:t>
                </a:r>
                <a:r>
                  <a:rPr lang="pt-BR" dirty="0"/>
                  <a:t>que cada elemento do vetor gradiente aponta para a direção de máxima variação em relação à aquele </a:t>
                </a:r>
                <a:r>
                  <a:rPr lang="pt-BR" dirty="0" smtClean="0"/>
                  <a:t>argumento.</a:t>
                </a:r>
                <a:endParaRPr lang="pt-BR" dirty="0"/>
              </a:p>
              <a:p>
                <a:r>
                  <a:rPr lang="pt-BR" dirty="0"/>
                  <a:t>O valor do gradiente em um ponto é um vetor tangente ao ponto.</a:t>
                </a:r>
              </a:p>
              <a:p>
                <a:pPr lvl="1">
                  <a:buFont typeface="Courier New" panose="02070309020205020404" pitchFamily="49" charset="0"/>
                  <a:buChar char="o"/>
                </a:pPr>
                <a:r>
                  <a:rPr lang="pt-BR" dirty="0"/>
                  <a:t>Valor +: máximo </a:t>
                </a:r>
                <a:r>
                  <a:rPr lang="pt-BR" dirty="0" smtClean="0"/>
                  <a:t>esta à </a:t>
                </a:r>
                <a:r>
                  <a:rPr lang="pt-BR" dirty="0"/>
                  <a:t>frente. </a:t>
                </a:r>
                <a:endParaRPr lang="pt-BR" dirty="0" smtClean="0"/>
              </a:p>
              <a:p>
                <a:pPr lvl="1">
                  <a:buFont typeface="Courier New" panose="02070309020205020404" pitchFamily="49" charset="0"/>
                  <a:buChar char="o"/>
                </a:pPr>
                <a:r>
                  <a:rPr lang="pt-BR" dirty="0" smtClean="0"/>
                  <a:t>Valor </a:t>
                </a:r>
                <a:r>
                  <a:rPr lang="pt-BR" dirty="0"/>
                  <a:t>-: máximo </a:t>
                </a:r>
                <a:r>
                  <a:rPr lang="pt-BR" dirty="0" smtClean="0"/>
                  <a:t>está atrás.</a:t>
                </a:r>
              </a:p>
              <a:p>
                <a:pPr lvl="1">
                  <a:buFont typeface="Courier New" panose="02070309020205020404" pitchFamily="49" charset="0"/>
                  <a:buChar char="o"/>
                </a:pPr>
                <a:r>
                  <a:rPr lang="pt-BR" dirty="0" smtClean="0"/>
                  <a:t>Valor </a:t>
                </a:r>
                <a:r>
                  <a:rPr lang="pt-BR" dirty="0"/>
                  <a:t>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a:t>
                </a:r>
                <a:r>
                  <a:rPr lang="pt-BR" dirty="0" smtClean="0"/>
                  <a:t>que tem como objetivo a </a:t>
                </a:r>
                <a:r>
                  <a:rPr lang="pt-BR" b="1" i="1" dirty="0" smtClean="0"/>
                  <a:t>maximização</a:t>
                </a:r>
                <a:r>
                  <a:rPr lang="pt-BR" dirty="0" smtClean="0"/>
                  <a:t> </a:t>
                </a:r>
                <a:r>
                  <a:rPr lang="pt-BR" dirty="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190171"/>
                <a:ext cx="7217228" cy="5667829"/>
              </a:xfrm>
              <a:blipFill rotWithShape="0">
                <a:blip r:embed="rId3"/>
                <a:stretch>
                  <a:fillRect l="-761" t="-1935" r="-1522"/>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055429" y="2515734"/>
            <a:ext cx="4019081" cy="2126067"/>
          </a:xfrm>
          <a:prstGeom prst="rect">
            <a:avLst/>
          </a:prstGeom>
        </p:spPr>
      </p:pic>
      <p:sp>
        <p:nvSpPr>
          <p:cNvPr id="29" name="Rectangle 28"/>
          <p:cNvSpPr/>
          <p:nvPr/>
        </p:nvSpPr>
        <p:spPr>
          <a:xfrm>
            <a:off x="8758684" y="4641801"/>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lnSpcReduction="10000"/>
              </a:bodyPr>
              <a:lstStyle/>
              <a:p>
                <a:r>
                  <a:rPr lang="pt-BR" dirty="0"/>
                  <a:t>Mas e se formos na direção contrária </a:t>
                </a:r>
                <a:r>
                  <a:rPr lang="pt-BR" dirty="0" smtClean="0"/>
                  <a:t>a </a:t>
                </a:r>
                <a:r>
                  <a:rPr lang="pt-BR" dirty="0"/>
                  <a:t>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rotWithShape="0">
                <a:blip r:embed="rId3"/>
                <a:stretch>
                  <a:fillRect l="-1004" t="-5081"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534399" y="2943008"/>
            <a:ext cx="3323771" cy="213335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627847" y="3374955"/>
            <a:ext cx="2224946" cy="1481651"/>
          </a:xfrm>
          <a:prstGeom prst="rect">
            <a:avLst/>
          </a:prstGeom>
        </p:spPr>
      </p:pic>
      <p:pic>
        <p:nvPicPr>
          <p:cNvPr id="7" name="Picture 6"/>
          <p:cNvPicPr>
            <a:picLocks noChangeAspect="1"/>
          </p:cNvPicPr>
          <p:nvPr/>
        </p:nvPicPr>
        <p:blipFill>
          <a:blip r:embed="rId4"/>
          <a:stretch>
            <a:fillRect/>
          </a:stretch>
        </p:blipFill>
        <p:spPr>
          <a:xfrm>
            <a:off x="2959964" y="3382832"/>
            <a:ext cx="1965031" cy="1473773"/>
          </a:xfrm>
          <a:prstGeom prst="rect">
            <a:avLst/>
          </a:prstGeom>
        </p:spPr>
      </p:pic>
      <p:pic>
        <p:nvPicPr>
          <p:cNvPr id="8" name="Picture 7"/>
          <p:cNvPicPr>
            <a:picLocks noChangeAspect="1"/>
          </p:cNvPicPr>
          <p:nvPr/>
        </p:nvPicPr>
        <p:blipFill>
          <a:blip r:embed="rId5"/>
          <a:stretch>
            <a:fillRect/>
          </a:stretch>
        </p:blipFill>
        <p:spPr>
          <a:xfrm>
            <a:off x="5091821" y="3374237"/>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smtClean="0"/>
              <a:t>Exemplo 1</a:t>
            </a:r>
            <a:r>
              <a:rPr lang="pt-BR" dirty="0" smtClean="0"/>
              <a:t>: </a:t>
            </a:r>
            <a:r>
              <a:rPr lang="pt-BR" dirty="0"/>
              <a:t>Estimação do preço de casas</a:t>
            </a:r>
            <a:r>
              <a:rPr lang="pt-BR" dirty="0" smtClean="0"/>
              <a:t>.</a:t>
            </a:r>
          </a:p>
          <a:p>
            <a:r>
              <a:rPr lang="pt-BR" b="1" dirty="0"/>
              <a:t>Exemplo </a:t>
            </a:r>
            <a:r>
              <a:rPr lang="pt-BR" b="1" dirty="0" smtClean="0"/>
              <a:t>2</a:t>
            </a:r>
            <a:r>
              <a:rPr lang="pt-BR" dirty="0" smtClean="0"/>
              <a:t>: Estimar as vendas de sorvete.</a:t>
            </a:r>
            <a:endParaRPr lang="pt-BR" dirty="0"/>
          </a:p>
        </p:txBody>
      </p:sp>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entre a área de uma casa e seu valor</a:t>
            </a:r>
            <a:r>
              <a:rPr lang="pt-BR" dirty="0" smtClean="0"/>
              <a:t>? </a:t>
            </a:r>
          </a:p>
          <a:p>
            <a:r>
              <a:rPr lang="pt-BR" dirty="0" smtClean="0"/>
              <a:t>Ou da temperatura e a quantidade de sorvetes vendidos?</a:t>
            </a:r>
            <a:endParaRPr lang="pt-BR" dirty="0"/>
          </a:p>
        </p:txBody>
      </p:sp>
      <p:sp>
        <p:nvSpPr>
          <p:cNvPr id="3" name="TextBox 2"/>
          <p:cNvSpPr txBox="1"/>
          <p:nvPr/>
        </p:nvSpPr>
        <p:spPr>
          <a:xfrm>
            <a:off x="425219" y="500929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2997978" y="502937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5287153" y="5029373"/>
            <a:ext cx="2858651" cy="369332"/>
          </a:xfrm>
          <a:prstGeom prst="rect">
            <a:avLst/>
          </a:prstGeom>
          <a:noFill/>
        </p:spPr>
        <p:txBody>
          <a:bodyPr wrap="square" rtlCol="0">
            <a:spAutoFit/>
          </a:bodyPr>
          <a:lstStyle/>
          <a:p>
            <a:pPr algn="ctr"/>
            <a:r>
              <a:rPr lang="pt-BR" dirty="0"/>
              <a:t>???</a:t>
            </a:r>
          </a:p>
        </p:txBody>
      </p:sp>
      <mc:AlternateContent xmlns:mc="http://schemas.openxmlformats.org/markup-compatibility/2006" xmlns:a14="http://schemas.microsoft.com/office/drawing/2010/main">
        <mc:Choice Requires="a14">
          <p:sp>
            <p:nvSpPr>
              <p:cNvPr id="4" name="TextBox 3"/>
              <p:cNvSpPr txBox="1"/>
              <p:nvPr/>
            </p:nvSpPr>
            <p:spPr>
              <a:xfrm>
                <a:off x="1393501" y="3004905"/>
                <a:ext cx="893899" cy="369332"/>
              </a:xfrm>
              <a:prstGeom prst="rect">
                <a:avLst/>
              </a:prstGeom>
              <a:noFill/>
            </p:spPr>
            <p:txBody>
              <a:bodyPr wrap="none" rtlCol="0">
                <a:spAutoFit/>
              </a:bodyPr>
              <a:lstStyle/>
              <a:p>
                <a:r>
                  <a:rPr lang="pt-BR" dirty="0" smtClean="0"/>
                  <a:t>500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393501" y="3004905"/>
                <a:ext cx="893899" cy="369332"/>
              </a:xfrm>
              <a:prstGeom prst="rect">
                <a:avLst/>
              </a:prstGeom>
              <a:blipFill rotWithShape="0">
                <a:blip r:embed="rId6"/>
                <a:stretch>
                  <a:fillRect l="-6164"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81533" y="2998079"/>
                <a:ext cx="776879" cy="369332"/>
              </a:xfrm>
              <a:prstGeom prst="rect">
                <a:avLst/>
              </a:prstGeom>
              <a:noFill/>
            </p:spPr>
            <p:txBody>
              <a:bodyPr wrap="none" rtlCol="0">
                <a:spAutoFit/>
              </a:bodyPr>
              <a:lstStyle/>
              <a:p>
                <a:r>
                  <a:rPr lang="pt-BR" dirty="0" smtClean="0"/>
                  <a:t>70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1533" y="2998079"/>
                <a:ext cx="776879" cy="369332"/>
              </a:xfrm>
              <a:prstGeom prst="rect">
                <a:avLst/>
              </a:prstGeom>
              <a:blipFill rotWithShape="0">
                <a:blip r:embed="rId7"/>
                <a:stretch>
                  <a:fillRect l="-7087"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26015" y="2995006"/>
                <a:ext cx="893899" cy="369332"/>
              </a:xfrm>
              <a:prstGeom prst="rect">
                <a:avLst/>
              </a:prstGeom>
              <a:noFill/>
            </p:spPr>
            <p:txBody>
              <a:bodyPr wrap="none" rtlCol="0">
                <a:spAutoFit/>
              </a:bodyPr>
              <a:lstStyle/>
              <a:p>
                <a:r>
                  <a:rPr lang="pt-BR" dirty="0" smtClean="0"/>
                  <a:t>200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5926015" y="2995006"/>
                <a:ext cx="893899" cy="369332"/>
              </a:xfrm>
              <a:prstGeom prst="rect">
                <a:avLst/>
              </a:prstGeom>
              <a:blipFill rotWithShape="0">
                <a:blip r:embed="rId8"/>
                <a:stretch>
                  <a:fillRect l="-5442" t="-8197" b="-24590"/>
                </a:stretch>
              </a:blipFill>
            </p:spPr>
            <p:txBody>
              <a:bodyPr/>
              <a:lstStyle/>
              <a:p>
                <a:r>
                  <a:rPr lang="pt-BR">
                    <a:noFill/>
                  </a:rPr>
                  <a:t> </a:t>
                </a:r>
              </a:p>
            </p:txBody>
          </p:sp>
        </mc:Fallback>
      </mc:AlternateContent>
      <p:pic>
        <p:nvPicPr>
          <p:cNvPr id="1026" name="Picture 2" descr="scatterplot"/>
          <p:cNvPicPr>
            <a:picLocks noChangeAspect="1" noChangeArrowheads="1"/>
          </p:cNvPicPr>
          <p:nvPr/>
        </p:nvPicPr>
        <p:blipFill rotWithShape="1">
          <a:blip r:embed="rId9">
            <a:extLst>
              <a:ext uri="{28A0092B-C50C-407E-A947-70E740481C1C}">
                <a14:useLocalDpi xmlns:a14="http://schemas.microsoft.com/office/drawing/2010/main" val="0"/>
              </a:ext>
            </a:extLst>
          </a:blip>
          <a:srcRect t="3025" r="2762" b="-1"/>
          <a:stretch/>
        </p:blipFill>
        <p:spPr bwMode="auto">
          <a:xfrm>
            <a:off x="7799777" y="2559660"/>
            <a:ext cx="4302223" cy="31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pesos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r="-9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797626" y="3843114"/>
                <a:ext cx="7072087"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797626" y="3843114"/>
                <a:ext cx="7072087" cy="1015663"/>
              </a:xfrm>
              <a:prstGeom prst="rect">
                <a:avLst/>
              </a:prstGeom>
              <a:blipFill rotWithShape="0">
                <a:blip r:embed="rId4"/>
                <a:stretch>
                  <a:fillRect l="-34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a:bodyPr>
              <a:lstStyle/>
              <a:p>
                <a:pPr marL="0" indent="0">
                  <a:buNone/>
                </a:pPr>
                <a:r>
                  <a:rPr lang="pt-BR" dirty="0" smtClean="0"/>
                  <a:t>Para facilitar nossa análise, vamos simplificar um pouco e usar uma função hipótese com apenas um parâmetro</a:t>
                </a:r>
              </a:p>
              <a:p>
                <a:pPr marL="0" indent="0" algn="ctr">
                  <a:buNone/>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0" smtClean="0">
                          <a:latin typeface="Cambria Math" panose="02040503050406030204" pitchFamily="18" charset="0"/>
                        </a:rPr>
                        <m:t>.</m:t>
                      </m:r>
                    </m:oMath>
                  </m:oMathPara>
                </a14:m>
                <a:endParaRPr lang="pt-BR" dirty="0" smtClean="0"/>
              </a:p>
              <a:p>
                <a:r>
                  <a:rPr lang="pt-BR" dirty="0" smtClean="0"/>
                  <a:t>Qual é a regra de atualização para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smtClean="0"/>
                  <a:t>Dica</a:t>
                </a:r>
                <a:r>
                  <a:rPr lang="pt-BR" dirty="0" smtClean="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b="0" i="1" smtClean="0">
                        <a:latin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3"/>
                <a:stretch>
                  <a:fillRect l="-1173" t="-2952" r="-1844"/>
                </a:stretch>
              </a:blipFill>
            </p:spPr>
            <p:txBody>
              <a:bodyPr/>
              <a:lstStyle/>
              <a:p>
                <a:r>
                  <a:rPr lang="pt-BR">
                    <a:noFill/>
                  </a:rPr>
                  <a:t> </a:t>
                </a:r>
              </a:p>
            </p:txBody>
          </p:sp>
        </mc:Fallback>
      </mc:AlternateContent>
    </p:spTree>
    <p:extLst>
      <p:ext uri="{BB962C8B-B14F-4D97-AF65-F5344CB8AC3E}">
        <p14:creationId xmlns:p14="http://schemas.microsoft.com/office/powerpoint/2010/main" val="2377258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fontScale="62500" lnSpcReduction="20000"/>
              </a:bodyPr>
              <a:lstStyle/>
              <a:p>
                <a:pPr marL="0" indent="0">
                  <a:buNone/>
                </a:pPr>
                <a:r>
                  <a:rPr lang="pt-BR" dirty="0"/>
                  <a:t>Para facilitar nossa análise, vamos simplificar um pouco e usar uma função hipótese com apenas um parâmetro</a:t>
                </a:r>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pPr marL="0" indent="0">
                  <a:buNone/>
                </a:pPr>
                <a:r>
                  <a:rPr lang="pt-BR" dirty="0"/>
                  <a:t>Com função de erro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b="0" i="1" smtClean="0">
                                    <a:latin typeface="Cambria Math" panose="02040503050406030204" pitchFamily="18" charset="0"/>
                                  </a:rPr>
                                  <m:t>(</m:t>
                                </m:r>
                                <m:r>
                                  <m:rPr>
                                    <m:nor/>
                                  </m:rPr>
                                  <a:rPr lang="pt-BR" b="0" i="1" smtClean="0">
                                    <a:latin typeface="Cambria Math" panose="02040503050406030204" pitchFamily="18" charset="0"/>
                                  </a:rPr>
                                  <m:t>i</m:t>
                                </m:r>
                                <m:r>
                                  <m:rPr>
                                    <m:nor/>
                                  </m:rPr>
                                  <a:rPr lang="pt-BR" b="0" i="1" smtClean="0">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oMath>
                </a14:m>
                <a:r>
                  <a:rPr lang="pt-BR" dirty="0"/>
                  <a:t>.</a:t>
                </a:r>
              </a:p>
              <a:p>
                <a:pPr marL="0" indent="0">
                  <a:buNone/>
                </a:pPr>
                <a:r>
                  <a:rPr lang="pt-BR" dirty="0"/>
                  <a:t>E atualização do parâmetro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dada por</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smtClean="0">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a14:m>
                <a:r>
                  <a:rPr lang="pt-BR" dirty="0"/>
                  <a:t>,</a:t>
                </a:r>
              </a:p>
              <a:p>
                <a:pPr marL="0" indent="0">
                  <a:buNone/>
                </a:pPr>
                <a:r>
                  <a:rPr lang="pt-BR" dirty="0"/>
                  <a:t>onde 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𝑁</m:t>
                        </m:r>
                      </m:den>
                    </m:f>
                  </m:oMath>
                </a14:m>
                <a:r>
                  <a:rPr lang="pt-BR" dirty="0"/>
                  <a:t> foi absorvido pelo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3"/>
                <a:stretch>
                  <a:fillRect l="-503" t="-2952" b="-184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6691" r="2698" b="979"/>
          <a:stretch/>
        </p:blipFill>
        <p:spPr>
          <a:xfrm>
            <a:off x="2618509" y="4420162"/>
            <a:ext cx="2589173" cy="24169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55" t="36692" r="2974" b="1547"/>
          <a:stretch/>
        </p:blipFill>
        <p:spPr>
          <a:xfrm>
            <a:off x="7003473" y="4433514"/>
            <a:ext cx="2595328" cy="2403628"/>
          </a:xfrm>
          <a:prstGeom prst="rect">
            <a:avLst/>
          </a:prstGeom>
        </p:spPr>
      </p:pic>
      <p:sp>
        <p:nvSpPr>
          <p:cNvPr id="6" name="Rectangle 5"/>
          <p:cNvSpPr/>
          <p:nvPr/>
        </p:nvSpPr>
        <p:spPr>
          <a:xfrm>
            <a:off x="9370223" y="1762726"/>
            <a:ext cx="2559558" cy="1446550"/>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8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p>
        </p:txBody>
      </p:sp>
      <p:sp>
        <p:nvSpPr>
          <p:cNvPr id="7" name="TextBox 6"/>
          <p:cNvSpPr txBox="1"/>
          <p:nvPr/>
        </p:nvSpPr>
        <p:spPr>
          <a:xfrm>
            <a:off x="4470854" y="838732"/>
            <a:ext cx="6882946"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1: linear_regression_with_gradient_descent_exemplo1.ipynb</a:t>
            </a:r>
            <a:endParaRPr lang="pt-BR" u="sng" dirty="0">
              <a:solidFill>
                <a:srgbClr val="00B0F0"/>
              </a:solidFill>
            </a:endParaRPr>
          </a:p>
        </p:txBody>
      </p:sp>
    </p:spTree>
    <p:extLst>
      <p:ext uri="{BB962C8B-B14F-4D97-AF65-F5344CB8AC3E}">
        <p14:creationId xmlns:p14="http://schemas.microsoft.com/office/powerpoint/2010/main" val="2473405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a:bodyPr>
              <a:lstStyle/>
              <a:p>
                <a:pPr marL="0" indent="0">
                  <a:buNone/>
                </a:pPr>
                <a:r>
                  <a:rPr lang="en-US" dirty="0" smtClean="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a:t>
                </a:r>
                <a:r>
                  <a:rPr lang="pt-BR" dirty="0" smtClean="0"/>
                  <a:t>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rotWithShape="0">
                <a:blip r:embed="rId3"/>
                <a:stretch>
                  <a:fillRect l="-1173" t="-3524"/>
                </a:stretch>
              </a:blipFill>
            </p:spPr>
            <p:txBody>
              <a:bodyPr/>
              <a:lstStyle/>
              <a:p>
                <a:r>
                  <a:rPr lang="pt-BR">
                    <a:noFill/>
                  </a:rPr>
                  <a:t> </a:t>
                </a:r>
              </a:p>
            </p:txBody>
          </p:sp>
        </mc:Fallback>
      </mc:AlternateContent>
    </p:spTree>
    <p:extLst>
      <p:ext uri="{BB962C8B-B14F-4D97-AF65-F5344CB8AC3E}">
        <p14:creationId xmlns:p14="http://schemas.microsoft.com/office/powerpoint/2010/main" val="19659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fontScale="47500" lnSpcReduction="20000"/>
              </a:bodyPr>
              <a:lstStyle/>
              <a:p>
                <a:pPr marL="0" indent="0">
                  <a:buNone/>
                </a:pPr>
                <a:r>
                  <a:rPr lang="en-US" dirty="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a:blip r:embed="rId3"/>
                <a:stretch>
                  <a:fillRect l="-112" t="-1982" b="-2643"/>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170859" y="3978000"/>
            <a:ext cx="3044724" cy="2880000"/>
          </a:xfrm>
          <a:prstGeom prst="rect">
            <a:avLst/>
          </a:prstGeom>
        </p:spPr>
      </p:pic>
      <p:pic>
        <p:nvPicPr>
          <p:cNvPr id="9" name="Picture 8"/>
          <p:cNvPicPr>
            <a:picLocks noChangeAspect="1"/>
          </p:cNvPicPr>
          <p:nvPr/>
        </p:nvPicPr>
        <p:blipFill rotWithShape="1">
          <a:blip r:embed="rId5"/>
          <a:srcRect l="5776" t="3767" r="8760" b="3000"/>
          <a:stretch/>
        </p:blipFill>
        <p:spPr>
          <a:xfrm>
            <a:off x="4587428" y="3978000"/>
            <a:ext cx="3017143" cy="2880000"/>
          </a:xfrm>
          <a:prstGeom prst="rect">
            <a:avLst/>
          </a:prstGeom>
        </p:spPr>
      </p:pic>
      <p:pic>
        <p:nvPicPr>
          <p:cNvPr id="10" name="Picture 9"/>
          <p:cNvPicPr>
            <a:picLocks noChangeAspect="1"/>
          </p:cNvPicPr>
          <p:nvPr/>
        </p:nvPicPr>
        <p:blipFill rotWithShape="1">
          <a:blip r:embed="rId6"/>
          <a:srcRect l="4929" t="3950" r="8710" b="6747"/>
          <a:stretch/>
        </p:blipFill>
        <p:spPr>
          <a:xfrm>
            <a:off x="838200" y="3978000"/>
            <a:ext cx="3182940" cy="2880000"/>
          </a:xfrm>
          <a:prstGeom prst="rect">
            <a:avLst/>
          </a:prstGeom>
        </p:spPr>
      </p:pic>
      <p:sp>
        <p:nvSpPr>
          <p:cNvPr id="3" name="Rectangle 2"/>
          <p:cNvSpPr/>
          <p:nvPr/>
        </p:nvSpPr>
        <p:spPr>
          <a:xfrm>
            <a:off x="9037320" y="1690688"/>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2: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1375311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825625"/>
                <a:ext cx="10768584" cy="2230181"/>
              </a:xfrm>
            </p:spPr>
            <p:txBody>
              <a:bodyPr>
                <a:normAutofit/>
              </a:bodyPr>
              <a:lstStyle/>
              <a:p>
                <a:pPr marL="0" indent="0">
                  <a:buNone/>
                </a:pPr>
                <a:r>
                  <a:rPr lang="en-US" dirty="0" smtClean="0"/>
                  <a:t>Função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825625"/>
                <a:ext cx="10768584" cy="2230181"/>
              </a:xfrm>
              <a:blipFill rotWithShape="0">
                <a:blip r:embed="rId3"/>
                <a:stretch>
                  <a:fillRect l="-1189" t="-4372"/>
                </a:stretch>
              </a:blipFill>
            </p:spPr>
            <p:txBody>
              <a:bodyPr/>
              <a:lstStyle/>
              <a:p>
                <a:r>
                  <a:rPr lang="pt-BR">
                    <a:noFill/>
                  </a:rPr>
                  <a:t> </a:t>
                </a:r>
              </a:p>
            </p:txBody>
          </p:sp>
        </mc:Fallback>
      </mc:AlternateContent>
    </p:spTree>
    <p:extLst>
      <p:ext uri="{BB962C8B-B14F-4D97-AF65-F5344CB8AC3E}">
        <p14:creationId xmlns:p14="http://schemas.microsoft.com/office/powerpoint/2010/main" val="567944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690687"/>
                <a:ext cx="10768584" cy="4989082"/>
              </a:xfrm>
            </p:spPr>
            <p:txBody>
              <a:bodyPr>
                <a:normAutofit fontScale="77500" lnSpcReduction="20000"/>
              </a:bodyPr>
              <a:lstStyle/>
              <a:p>
                <a:pPr marL="0" indent="0">
                  <a:buNone/>
                </a:pPr>
                <a:r>
                  <a:rPr lang="en-US" b="1" i="1" dirty="0" smtClean="0"/>
                  <a:t>Função </a:t>
                </a:r>
                <a:r>
                  <a:rPr lang="en-US" b="1" i="1" dirty="0" err="1"/>
                  <a:t>hipótese</a:t>
                </a:r>
                <a:r>
                  <a:rPr lang="en-US" b="1" i="1" dirty="0"/>
                  <a:t> </a:t>
                </a:r>
                <a:r>
                  <a:rPr lang="en-US" dirty="0"/>
                  <a:t>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690687"/>
                <a:ext cx="10768584" cy="4989082"/>
              </a:xfrm>
              <a:blipFill rotWithShape="0">
                <a:blip r:embed="rId3"/>
                <a:stretch>
                  <a:fillRect l="-736" t="-2442" r="-1133"/>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a:solidFill>
                  <a:srgbClr val="00B0F0"/>
                </a:solidFill>
              </a:rPr>
              <a:t>Exemplo 3: linear_regression_with_gradient_descent_exemplo3.ipynb</a:t>
            </a:r>
          </a:p>
        </p:txBody>
      </p:sp>
    </p:spTree>
    <p:extLst>
      <p:ext uri="{BB962C8B-B14F-4D97-AF65-F5344CB8AC3E}">
        <p14:creationId xmlns:p14="http://schemas.microsoft.com/office/powerpoint/2010/main" val="3498050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smtClean="0"/>
              <a:t>Formatos diferentes da superfície de erro</a:t>
            </a:r>
            <a:endParaRPr lang="pt-BR" dirty="0"/>
          </a:p>
        </p:txBody>
      </p:sp>
      <p:sp>
        <p:nvSpPr>
          <p:cNvPr id="4" name="Rectangle 3"/>
          <p:cNvSpPr/>
          <p:nvPr/>
        </p:nvSpPr>
        <p:spPr>
          <a:xfrm>
            <a:off x="5887609" y="6435617"/>
            <a:ext cx="6836228" cy="369332"/>
          </a:xfrm>
          <a:prstGeom prst="rect">
            <a:avLst/>
          </a:prstGeom>
        </p:spPr>
        <p:txBody>
          <a:bodyPr wrap="square">
            <a:spAutoFit/>
          </a:bodyPr>
          <a:lstStyle/>
          <a:p>
            <a:r>
              <a:rPr lang="pt-BR" u="sng" dirty="0" smtClean="0">
                <a:solidFill>
                  <a:srgbClr val="00B0F0"/>
                </a:solidFill>
              </a:rPr>
              <a:t>Exemplo: formatos_diferentes_da_superfície_de_erro.ipynb</a:t>
            </a:r>
            <a:endParaRPr lang="pt-BR" u="sng" dirty="0">
              <a:solidFill>
                <a:srgbClr val="00B0F0"/>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625" t="19499" r="28607" b="15042"/>
          <a:stretch/>
        </p:blipFill>
        <p:spPr>
          <a:xfrm>
            <a:off x="4765804" y="1320298"/>
            <a:ext cx="2080699" cy="224131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812" t="10821" r="9367" b="5970"/>
          <a:stretch/>
        </p:blipFill>
        <p:spPr>
          <a:xfrm>
            <a:off x="4534495" y="3572144"/>
            <a:ext cx="2501472" cy="1616894"/>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1196" t="19652" r="28676" b="15103"/>
          <a:stretch/>
        </p:blipFill>
        <p:spPr>
          <a:xfrm>
            <a:off x="7293101" y="1248494"/>
            <a:ext cx="2109835" cy="228939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812" t="10397" r="9119" b="6393"/>
          <a:stretch/>
        </p:blipFill>
        <p:spPr>
          <a:xfrm>
            <a:off x="7104479" y="3572144"/>
            <a:ext cx="2482394" cy="1599924"/>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0625" t="19243" r="28607" b="14659"/>
          <a:stretch/>
        </p:blipFill>
        <p:spPr>
          <a:xfrm>
            <a:off x="9923861" y="1254031"/>
            <a:ext cx="2067638" cy="2249009"/>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3732" t="10075" r="9453" b="5970"/>
          <a:stretch/>
        </p:blipFill>
        <p:spPr>
          <a:xfrm>
            <a:off x="9662781" y="3537889"/>
            <a:ext cx="2467070" cy="159051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2391466" cy="923330"/>
              </a:xfrm>
              <a:prstGeom prst="rect">
                <a:avLst/>
              </a:prstGeom>
              <a:noFill/>
            </p:spPr>
            <p:txBody>
              <a:bodyPr wrap="square" rtlCol="0">
                <a:spAutoFit/>
              </a:bodyPr>
              <a:lstStyle/>
              <a:p>
                <a:r>
                  <a:rPr lang="pt-BR" b="0" dirty="0" smtClean="0">
                    <a:latin typeface="Cambria Math" panose="02040503050406030204" pitchFamily="18" charset="0"/>
                  </a:rPr>
                  <a:t>Modelo original:</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b="0" i="1" dirty="0" smtClean="0">
                  <a:latin typeface="Cambria Math" panose="02040503050406030204" pitchFamily="18" charset="0"/>
                </a:endParaRP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2391466" cy="923330"/>
              </a:xfrm>
              <a:prstGeom prst="rect">
                <a:avLst/>
              </a:prstGeom>
              <a:blipFill rotWithShape="0">
                <a:blip r:embed="rId8"/>
                <a:stretch>
                  <a:fillRect l="-2296" t="-3947"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57300" y="5165996"/>
                <a:ext cx="2292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4657300" y="5165996"/>
                <a:ext cx="2292231" cy="646331"/>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227284" y="5088107"/>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9" name="Rectangle 18"/>
              <p:cNvSpPr>
                <a:spLocks noRot="1" noChangeAspect="1" noMove="1" noResize="1" noEditPoints="1" noAdjustHandles="1" noChangeArrowheads="1" noChangeShapeType="1" noTextEdit="1"/>
              </p:cNvSpPr>
              <p:nvPr/>
            </p:nvSpPr>
            <p:spPr>
              <a:xfrm>
                <a:off x="7227284" y="5088107"/>
                <a:ext cx="2297552" cy="646331"/>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8904" y="5086918"/>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20" name="Rectangle 19"/>
              <p:cNvSpPr>
                <a:spLocks noRot="1" noChangeAspect="1" noMove="1" noResize="1" noEditPoints="1" noAdjustHandles="1" noChangeArrowheads="1" noChangeShapeType="1" noTextEdit="1"/>
              </p:cNvSpPr>
              <p:nvPr/>
            </p:nvSpPr>
            <p:spPr>
              <a:xfrm>
                <a:off x="9808904" y="5086918"/>
                <a:ext cx="2297552" cy="646331"/>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397563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e>
                              </m:d>
                            </m:e>
                            <m:sup>
                              <m:r>
                                <a:rPr lang="pt-BR" i="1">
                                  <a:latin typeface="Cambria Math" panose="02040503050406030204" pitchFamily="18" charset="0"/>
                                </a:rPr>
                                <m:t>2</m:t>
                              </m:r>
                            </m:sup>
                          </m:sSup>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3975639" cy="871457"/>
              </a:xfrm>
              <a:prstGeom prst="rect">
                <a:avLst/>
              </a:prstGeom>
              <a:blipFill rotWithShape="0">
                <a:blip r:embed="rId12"/>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superfíicie de erro usamos:</a:t>
            </a:r>
            <a:endParaRPr lang="pt-BR" dirty="0"/>
          </a:p>
        </p:txBody>
      </p:sp>
      <mc:AlternateContent xmlns:mc="http://schemas.openxmlformats.org/markup-compatibility/2006" xmlns:a14="http://schemas.microsoft.com/office/drawing/2010/main">
        <mc:Choice Requires="a14">
          <p:sp>
            <p:nvSpPr>
              <p:cNvPr id="23" name="TextBox 22"/>
              <p:cNvSpPr txBox="1"/>
              <p:nvPr/>
            </p:nvSpPr>
            <p:spPr>
              <a:xfrm>
                <a:off x="148111" y="3668902"/>
                <a:ext cx="4249344" cy="3139321"/>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no erro é maior, ou seja, o erro varia mais rapidamente com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 </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quanto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smtClean="0"/>
                  <a:t> tem </a:t>
                </a:r>
                <a:r>
                  <a:rPr lang="pt-BR" b="1" i="1" dirty="0" smtClean="0"/>
                  <a:t>peso</a:t>
                </a:r>
                <a:r>
                  <a:rPr lang="pt-BR" dirty="0" smtClean="0"/>
                  <a:t> semelhante na variação do erro (tigela).</a:t>
                </a:r>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148111" y="3668902"/>
                <a:ext cx="4249344" cy="3139321"/>
              </a:xfrm>
              <a:prstGeom prst="rect">
                <a:avLst/>
              </a:prstGeom>
              <a:blipFill rotWithShape="0">
                <a:blip r:embed="rId13"/>
                <a:stretch>
                  <a:fillRect l="-861" t="-1165" b="-2136"/>
                </a:stretch>
              </a:blipFill>
            </p:spPr>
            <p:txBody>
              <a:bodyPr/>
              <a:lstStyle/>
              <a:p>
                <a:r>
                  <a:rPr lang="pt-BR">
                    <a:noFill/>
                  </a:rPr>
                  <a:t> </a:t>
                </a:r>
              </a:p>
            </p:txBody>
          </p:sp>
        </mc:Fallback>
      </mc:AlternateContent>
    </p:spTree>
    <p:extLst>
      <p:ext uri="{BB962C8B-B14F-4D97-AF65-F5344CB8AC3E}">
        <p14:creationId xmlns:p14="http://schemas.microsoft.com/office/powerpoint/2010/main" val="768538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1"/>
                <a:ext cx="7995482" cy="5391824"/>
              </a:xfrm>
            </p:spPr>
            <p:txBody>
              <a:bodyPr>
                <a:normAutofit fontScale="85000" lnSpcReduction="10000"/>
              </a:bodyPr>
              <a:lstStyle/>
              <a:p>
                <a:r>
                  <a:rPr lang="pt-BR" dirty="0" smtClean="0"/>
                  <a:t>Como vocês devem ter percebido, treinar </a:t>
                </a:r>
                <a:r>
                  <a:rPr lang="pt-BR" dirty="0"/>
                  <a:t>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smtClean="0"/>
                  <a:t>Essa é </a:t>
                </a:r>
                <a:r>
                  <a:rPr lang="pt-BR" dirty="0"/>
                  <a:t>uma procura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parâmetros um modelo tem, mais dimensões o espaço de parâmetros terá e mais difícil será a pesquisa. </a:t>
                </a:r>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 </a:t>
                </a:r>
                <a:r>
                  <a:rPr lang="pt-BR" dirty="0"/>
                  <a:t>com 300 dimensões.</a:t>
                </a:r>
              </a:p>
              <a:p>
                <a:r>
                  <a:rPr lang="pt-BR" dirty="0" smtClean="0"/>
                  <a:t>Felizmente, no </a:t>
                </a:r>
                <a:r>
                  <a:rPr lang="pt-BR" dirty="0"/>
                  <a:t>caso da </a:t>
                </a:r>
                <a:r>
                  <a:rPr lang="pt-BR" b="1" i="1" dirty="0"/>
                  <a:t>regressão linear</a:t>
                </a:r>
                <a:r>
                  <a:rPr lang="pt-BR" dirty="0"/>
                  <a:t>, a procura é mais simples pois o ponto ótimo 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1"/>
                <a:ext cx="7995482" cy="5391824"/>
              </a:xfrm>
              <a:blipFill rotWithShape="0">
                <a:blip r:embed="rId3"/>
                <a:stretch>
                  <a:fillRect l="-1068" t="-2147" r="-68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3682" y="785241"/>
            <a:ext cx="3130301" cy="2710273"/>
          </a:xfrm>
          <a:prstGeom prst="rect">
            <a:avLst/>
          </a:prstGeom>
        </p:spPr>
      </p:pic>
      <p:pic>
        <p:nvPicPr>
          <p:cNvPr id="6" name="Picture 5"/>
          <p:cNvPicPr>
            <a:picLocks noChangeAspect="1"/>
          </p:cNvPicPr>
          <p:nvPr/>
        </p:nvPicPr>
        <p:blipFill rotWithShape="1">
          <a:blip r:embed="rId5"/>
          <a:srcRect l="4952" t="3505" r="8007" b="3796"/>
          <a:stretch/>
        </p:blipFill>
        <p:spPr>
          <a:xfrm>
            <a:off x="8753710" y="3854984"/>
            <a:ext cx="3210273" cy="2991560"/>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8762"/>
                <a:ext cx="7980336" cy="5197502"/>
              </a:xfrm>
            </p:spPr>
            <p:txBody>
              <a:bodyPr>
                <a:normAutofit fontScale="92500" lnSpcReduction="10000"/>
              </a:bodyPr>
              <a:lstStyle/>
              <a:p>
                <a:r>
                  <a:rPr lang="pt-BR" dirty="0" smtClean="0"/>
                  <a:t>Um dos mais, se não o mais,conhecido algoritmo de aprendizado de máquina.</a:t>
                </a:r>
              </a:p>
              <a:p>
                <a:r>
                  <a:rPr lang="pt-BR" dirty="0"/>
                  <a:t>Vai nos dar vários </a:t>
                </a:r>
                <a:r>
                  <a:rPr lang="pt-BR" b="1" i="1" dirty="0"/>
                  <a:t>insights</a:t>
                </a:r>
                <a:r>
                  <a:rPr lang="pt-BR" i="1" dirty="0"/>
                  <a:t> </a:t>
                </a:r>
                <a:r>
                  <a:rPr lang="pt-BR" dirty="0"/>
                  <a:t>(i.e., intuições) importantes para o entendimento de outros algoritmos mais </a:t>
                </a:r>
                <a:r>
                  <a:rPr lang="pt-BR" dirty="0" smtClean="0"/>
                  <a:t>complexos, como, classificadores e redes neurais.</a:t>
                </a:r>
                <a:endParaRPr lang="pt-BR" dirty="0"/>
              </a:p>
              <a:p>
                <a:r>
                  <a:rPr lang="pt-BR" b="1" dirty="0" smtClean="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smtClean="0"/>
                  <a:t>, que mapeie, de forma ótima, os atributos de </a:t>
                </a:r>
                <a:r>
                  <a:rPr lang="pt-BR" dirty="0"/>
                  <a:t>entrada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smtClean="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seja uma boa aproximação da </a:t>
                </a:r>
                <a:r>
                  <a:rPr lang="pt-BR" i="1" dirty="0"/>
                  <a:t>função </a:t>
                </a:r>
                <a:r>
                  <a:rPr lang="pt-BR" i="1" dirty="0" smtClean="0"/>
                  <a:t>verdadeira</a:t>
                </a:r>
                <a:r>
                  <a:rPr lang="pt-BR" dirty="0" smtClean="0"/>
                  <a:t>, </a:t>
                </a:r>
                <a:r>
                  <a:rPr lang="pt-BR" dirty="0"/>
                  <a:t>mas desconhecida, </a:t>
                </a:r>
                <a:r>
                  <a:rPr lang="pt-BR" dirty="0" smtClean="0"/>
                  <a:t>chamada de </a:t>
                </a:r>
                <a:r>
                  <a:rPr lang="pt-BR" b="1" i="1" dirty="0"/>
                  <a:t>função </a:t>
                </a:r>
                <a:r>
                  <a:rPr lang="pt-BR" b="1" i="1" dirty="0" smtClean="0"/>
                  <a:t>objetivo</a:t>
                </a:r>
                <a:r>
                  <a:rPr lang="pt-BR" dirty="0" smtClean="0"/>
                  <a:t>,</a:t>
                </a:r>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a:p>
                <a:r>
                  <a:rPr lang="pt-BR" dirty="0"/>
                  <a:t>Regressão também é conhecida como </a:t>
                </a:r>
                <a:r>
                  <a:rPr lang="pt-BR" b="1" i="1" dirty="0"/>
                  <a:t>aproximação de funções</a:t>
                </a:r>
                <a:r>
                  <a:rPr lang="pt-BR" dirty="0" smtClean="0"/>
                  <a:t>.</a:t>
                </a:r>
              </a:p>
              <a:p>
                <a:r>
                  <a:rPr lang="pt-BR" dirty="0"/>
                  <a:t>Como faríamos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aproxime</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de forma ótima</a:t>
                </a:r>
                <a:r>
                  <a:rPr lang="pt-BR" dirty="0" smtClean="0"/>
                  <a:t>?</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8762"/>
                <a:ext cx="7980336" cy="5197502"/>
              </a:xfrm>
              <a:blipFill rotWithShape="0">
                <a:blip r:embed="rId3"/>
                <a:stretch>
                  <a:fillRect l="-1222" t="-2347" r="-1299" b="-11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t="2610"/>
          <a:stretch/>
        </p:blipFill>
        <p:spPr>
          <a:xfrm>
            <a:off x="8818536" y="2459288"/>
            <a:ext cx="3249478" cy="260090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8818537" y="5060196"/>
                <a:ext cx="3249478" cy="1107996"/>
              </a:xfrm>
              <a:prstGeom prst="rect">
                <a:avLst/>
              </a:prstGeom>
            </p:spPr>
            <p:txBody>
              <a:bodyPr wrap="square">
                <a:spAutoFit/>
              </a:bodyPr>
              <a:lstStyle/>
              <a:p>
                <a:pPr algn="ctr"/>
                <a:r>
                  <a:rPr lang="pt-BR" sz="2200" dirty="0" smtClean="0"/>
                  <a:t>Temos </a:t>
                </a:r>
                <a14:m>
                  <m:oMath xmlns:m="http://schemas.openxmlformats.org/officeDocument/2006/math">
                    <m:r>
                      <a:rPr lang="pt-BR" sz="2200" b="1" i="1" smtClean="0">
                        <a:latin typeface="Cambria Math" panose="02040503050406030204" pitchFamily="18" charset="0"/>
                      </a:rPr>
                      <m:t>𝒙</m:t>
                    </m:r>
                  </m:oMath>
                </a14:m>
                <a:r>
                  <a:rPr lang="pt-BR" sz="2200" dirty="0" smtClean="0"/>
                  <a:t> (atributos) e </a:t>
                </a:r>
                <a14:m>
                  <m:oMath xmlns:m="http://schemas.openxmlformats.org/officeDocument/2006/math">
                    <m:r>
                      <a:rPr lang="pt-BR" sz="2200" b="1" i="1">
                        <a:latin typeface="Cambria Math" panose="02040503050406030204" pitchFamily="18" charset="0"/>
                      </a:rPr>
                      <m:t>𝒚</m:t>
                    </m:r>
                  </m:oMath>
                </a14:m>
                <a:r>
                  <a:rPr lang="pt-BR" sz="2200" dirty="0" smtClean="0"/>
                  <a:t> (rótulos) e queremos encontrar </a:t>
                </a:r>
                <a14:m>
                  <m:oMath xmlns:m="http://schemas.openxmlformats.org/officeDocument/2006/math">
                    <m:acc>
                      <m:accPr>
                        <m:chr m:val="̂"/>
                        <m:ctrlPr>
                          <a:rPr lang="pt-BR" sz="2200" b="0" i="1" smtClean="0">
                            <a:latin typeface="Cambria Math" panose="02040503050406030204" pitchFamily="18" charset="0"/>
                            <a:ea typeface="Cambria Math" panose="02040503050406030204" pitchFamily="18" charset="0"/>
                          </a:rPr>
                        </m:ctrlPr>
                      </m:accPr>
                      <m:e>
                        <m:r>
                          <a:rPr lang="pt-BR" sz="2200" b="0" i="1" smtClean="0">
                            <a:latin typeface="Cambria Math" panose="02040503050406030204" pitchFamily="18" charset="0"/>
                            <a:ea typeface="Cambria Math" panose="02040503050406030204" pitchFamily="18" charset="0"/>
                          </a:rPr>
                          <m:t>𝑦</m:t>
                        </m:r>
                      </m:e>
                    </m:acc>
                    <m:r>
                      <a:rPr lang="pt-BR" sz="2200" b="0" i="0" smtClean="0">
                        <a:latin typeface="Cambria Math" panose="02040503050406030204" pitchFamily="18" charset="0"/>
                        <a:ea typeface="Cambria Math" panose="02040503050406030204" pitchFamily="18" charset="0"/>
                      </a:rPr>
                      <m:t>=</m:t>
                    </m:r>
                    <m:r>
                      <a:rPr lang="pt-BR" sz="2200" i="1">
                        <a:latin typeface="Cambria Math" panose="02040503050406030204" pitchFamily="18" charset="0"/>
                        <a:ea typeface="Cambria Math" panose="02040503050406030204" pitchFamily="18" charset="0"/>
                      </a:rPr>
                      <m:t>h</m:t>
                    </m:r>
                    <m:d>
                      <m:dPr>
                        <m:ctrlPr>
                          <a:rPr lang="pt-BR" sz="2200" b="1" i="1">
                            <a:latin typeface="Cambria Math" panose="02040503050406030204" pitchFamily="18" charset="0"/>
                            <a:ea typeface="Cambria Math" panose="02040503050406030204" pitchFamily="18" charset="0"/>
                          </a:rPr>
                        </m:ctrlPr>
                      </m:dPr>
                      <m:e>
                        <m:r>
                          <a:rPr lang="pt-BR" sz="2200" b="1" i="1">
                            <a:latin typeface="Cambria Math" panose="02040503050406030204" pitchFamily="18" charset="0"/>
                            <a:ea typeface="Cambria Math" panose="02040503050406030204" pitchFamily="18" charset="0"/>
                          </a:rPr>
                          <m:t>𝒙</m:t>
                        </m:r>
                      </m:e>
                    </m:d>
                  </m:oMath>
                </a14:m>
                <a:r>
                  <a:rPr lang="pt-BR" sz="2200" dirty="0" smtClean="0"/>
                  <a:t>.</a:t>
                </a:r>
                <a:endParaRPr lang="pt-BR" sz="2200" dirty="0"/>
              </a:p>
            </p:txBody>
          </p:sp>
        </mc:Choice>
        <mc:Fallback xmlns="">
          <p:sp>
            <p:nvSpPr>
              <p:cNvPr id="6" name="Rectangle 5"/>
              <p:cNvSpPr>
                <a:spLocks noRot="1" noChangeAspect="1" noMove="1" noResize="1" noEditPoints="1" noAdjustHandles="1" noChangeArrowheads="1" noChangeShapeType="1" noTextEdit="1"/>
              </p:cNvSpPr>
              <p:nvPr/>
            </p:nvSpPr>
            <p:spPr>
              <a:xfrm>
                <a:off x="8818537" y="5060196"/>
                <a:ext cx="3249478" cy="1107996"/>
              </a:xfrm>
              <a:prstGeom prst="rect">
                <a:avLst/>
              </a:prstGeom>
              <a:blipFill rotWithShape="0">
                <a:blip r:embed="rId5"/>
                <a:stretch>
                  <a:fillRect t="-3846" b="-10440"/>
                </a:stretch>
              </a:blipFill>
            </p:spPr>
            <p:txBody>
              <a:bodyPr/>
              <a:lstStyle/>
              <a:p>
                <a:r>
                  <a:rPr lang="pt-BR">
                    <a:noFill/>
                  </a:rPr>
                  <a:t> </a:t>
                </a:r>
              </a:p>
            </p:txBody>
          </p:sp>
        </mc:Fallback>
      </mc:AlternateContent>
    </p:spTree>
    <p:extLst>
      <p:ext uri="{BB962C8B-B14F-4D97-AF65-F5344CB8AC3E}">
        <p14:creationId xmlns:p14="http://schemas.microsoft.com/office/powerpoint/2010/main" val="3671720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571625"/>
            <a:ext cx="6939644" cy="5286375"/>
          </a:xfrm>
        </p:spPr>
        <p:txBody>
          <a:bodyPr>
            <a:normAutofit fontScale="92500" lnSpcReduction="1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7777844" y="2243343"/>
            <a:ext cx="4414156" cy="2473036"/>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a:xfrm>
            <a:off x="838200" y="365126"/>
            <a:ext cx="10515600" cy="812746"/>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1" y="1552353"/>
                <a:ext cx="8119820" cy="5305647"/>
              </a:xfrm>
            </p:spPr>
            <p:txBody>
              <a:bodyPr>
                <a:normAutofit fontScale="92500" lnSpcReduction="10000"/>
              </a:bodyPr>
              <a:lstStyle/>
              <a:p>
                <a:r>
                  <a:rPr lang="pt-BR" b="1" dirty="0" smtClean="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smtClean="0"/>
                  <a:t>? </a:t>
                </a:r>
              </a:p>
              <a:p>
                <a:pPr lvl="1">
                  <a:buFont typeface="Wingdings" panose="05000000000000000000" pitchFamily="2" charset="2"/>
                  <a:buChar char="§"/>
                </a:pPr>
                <a:r>
                  <a:rPr lang="pt-BR" dirty="0" smtClean="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p>
              <a:p>
                <a:pPr lvl="1">
                  <a:buFont typeface="Wingdings" panose="05000000000000000000" pitchFamily="2" charset="2"/>
                  <a:buChar char="§"/>
                </a:pPr>
                <a:r>
                  <a:rPr lang="pt-BR" dirty="0" smtClean="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a:t>
                </a:r>
                <a:r>
                  <a:rPr lang="pt-BR" dirty="0" smtClean="0"/>
                  <a:t>superfície 2D,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a:t>
                </a:r>
              </a:p>
              <a:p>
                <a:pPr lvl="1">
                  <a:buFont typeface="Wingdings" panose="05000000000000000000" pitchFamily="2" charset="2"/>
                  <a:buChar char="§"/>
                </a:pPr>
                <a:r>
                  <a:rPr lang="pt-BR" dirty="0" smtClean="0"/>
                  <a:t>E assim por diante.</a:t>
                </a:r>
              </a:p>
              <a:p>
                <a:r>
                  <a:rPr lang="pt-BR" b="1" dirty="0" smtClean="0"/>
                  <a:t>Modelo geral</a:t>
                </a:r>
                <a:r>
                  <a:rPr lang="pt-BR" dirty="0" smtClean="0"/>
                  <a:t>: </a:t>
                </a:r>
                <a:endParaRPr lang="pt-BR" dirty="0"/>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 </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smtClean="0"/>
                  <a:t>.</a:t>
                </a:r>
              </a:p>
              <a:p>
                <a:r>
                  <a:rPr lang="pt-BR" dirty="0" smtClean="0"/>
                  <a:t>Na literatura,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a:t>
                </a:r>
                <a:r>
                  <a:rPr lang="pt-BR" dirty="0"/>
                  <a:t>pois é uma das possíveis soluções encontradas no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b="1" i="1" dirty="0" smtClean="0">
                    <a:latin typeface="Cambria Math" panose="02040503050406030204" pitchFamily="18" charset="0"/>
                  </a:rPr>
                  <a:t>.</a:t>
                </a:r>
              </a:p>
              <a:p>
                <a:r>
                  <a:rPr lang="pt-BR" b="1" dirty="0" smtClean="0"/>
                  <a:t>Espaço </a:t>
                </a:r>
                <a:r>
                  <a:rPr lang="pt-BR" b="1" dirty="0"/>
                  <a:t>de hipóteses</a:t>
                </a:r>
                <a:r>
                  <a:rPr lang="pt-BR" dirty="0"/>
                  <a:t>: </a:t>
                </a:r>
                <a:r>
                  <a:rPr lang="pt-BR" dirty="0" smtClean="0"/>
                  <a:t>é conjunto </a:t>
                </a:r>
                <a:r>
                  <a:rPr lang="pt-BR" dirty="0"/>
                  <a:t>de todas as possíveis </a:t>
                </a:r>
                <a:r>
                  <a:rPr lang="pt-BR" b="1" i="1" dirty="0"/>
                  <a:t>funções hipótese</a:t>
                </a:r>
                <a:r>
                  <a:rPr lang="pt-BR" dirty="0"/>
                  <a:t>. </a:t>
                </a:r>
              </a:p>
              <a:p>
                <a:pPr lvl="1">
                  <a:buFont typeface="Wingdings" panose="05000000000000000000" pitchFamily="2" charset="2"/>
                  <a:buChar char="§"/>
                </a:pPr>
                <a:r>
                  <a:rPr lang="pt-BR" dirty="0"/>
                  <a:t>Hiperplano formado por todos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smtClean="0"/>
                  <a:t>.</a:t>
                </a:r>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1" y="1552353"/>
                <a:ext cx="8119820" cy="5305647"/>
              </a:xfrm>
              <a:blipFill rotWithShape="0">
                <a:blip r:embed="rId3"/>
                <a:stretch>
                  <a:fillRect l="-1202" t="-2414" r="-451" b="-2069"/>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8958021" y="3586597"/>
            <a:ext cx="3108960" cy="2766447"/>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8958021" y="941615"/>
            <a:ext cx="3108960" cy="2305733"/>
          </a:xfrm>
          <a:prstGeom prst="rect">
            <a:avLst/>
          </a:prstGeom>
        </p:spPr>
      </p:pic>
    </p:spTree>
    <p:extLst>
      <p:ext uri="{BB962C8B-B14F-4D97-AF65-F5344CB8AC3E}">
        <p14:creationId xmlns:p14="http://schemas.microsoft.com/office/powerpoint/2010/main" val="19051986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811735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315176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40608065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0" y="1999281"/>
                <a:ext cx="11140440" cy="4858719"/>
              </a:xfrm>
            </p:spPr>
            <p:txBody>
              <a:bodyPr>
                <a:normAutofit/>
              </a:bodyPr>
              <a:lstStyle/>
              <a:p>
                <a:r>
                  <a:rPr lang="pt-BR" b="1" dirty="0" smtClean="0"/>
                  <a:t>Objetivo</a:t>
                </a:r>
                <a:r>
                  <a:rPr lang="pt-BR" dirty="0"/>
                  <a:t>: Encontrar os </a:t>
                </a:r>
                <a:r>
                  <a:rPr lang="pt-BR" b="1" i="1" dirty="0" smtClean="0"/>
                  <a:t>parâmetros</a:t>
                </a:r>
                <a:r>
                  <a:rPr lang="pt-BR" dirty="0"/>
                  <a:t>,</a:t>
                </a:r>
                <a:r>
                  <a:rPr lang="pt-BR" dirty="0" smtClean="0"/>
                  <a:t> também chamados de </a:t>
                </a:r>
                <a:r>
                  <a:rPr lang="pt-BR" b="1" i="1" dirty="0" smtClean="0"/>
                  <a:t>pesos,</a:t>
                </a:r>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ótima aproximação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14:m>
                  <m:oMath xmlns:m="http://schemas.openxmlformats.org/officeDocument/2006/math">
                    <m:r>
                      <a:rPr lang="pt-BR" b="1" i="1" smtClean="0">
                        <a:latin typeface="Cambria Math" panose="02040503050406030204" pitchFamily="18" charset="0"/>
                      </a:rPr>
                      <m:t>𝒙</m:t>
                    </m:r>
                  </m:oMath>
                </a14:m>
                <a:r>
                  <a:rPr lang="pt-BR" dirty="0" smtClean="0"/>
                  <a:t>) mais rótulos/objetivos </a:t>
                </a:r>
                <a:r>
                  <a:rPr lang="pt-BR" dirty="0"/>
                  <a:t>(i.e., </a:t>
                </a:r>
                <a14:m>
                  <m:oMath xmlns:m="http://schemas.openxmlformats.org/officeDocument/2006/math">
                    <m:r>
                      <a:rPr lang="pt-BR" b="0" i="1" smtClean="0">
                        <a:latin typeface="Cambria Math" panose="02040503050406030204" pitchFamily="18" charset="0"/>
                      </a:rPr>
                      <m:t>𝑦</m:t>
                    </m:r>
                  </m:oMath>
                </a14:m>
                <a:r>
                  <a:rPr lang="pt-BR" dirty="0" smtClean="0"/>
                  <a:t>).</a:t>
                </a:r>
              </a:p>
              <a:p>
                <a:r>
                  <a:rPr lang="pt-BR" dirty="0"/>
                  <a:t>A </a:t>
                </a:r>
                <a:r>
                  <a:rPr lang="pt-BR" b="1" i="1" dirty="0" smtClean="0"/>
                  <a:t>regressão</a:t>
                </a:r>
                <a:r>
                  <a:rPr lang="pt-BR" dirty="0" smtClean="0"/>
                  <a:t> é chamada de </a:t>
                </a:r>
                <a:r>
                  <a:rPr lang="pt-BR" b="1" i="1" dirty="0"/>
                  <a:t>linear</a:t>
                </a:r>
                <a:r>
                  <a:rPr lang="pt-BR" dirty="0"/>
                  <a:t> porque </a:t>
                </a:r>
                <a:r>
                  <a:rPr lang="pt-BR" dirty="0" smtClean="0"/>
                  <a:t>a variável </a:t>
                </a:r>
                <a:r>
                  <a:rPr lang="pt-BR" dirty="0"/>
                  <a:t>de </a:t>
                </a:r>
                <a:r>
                  <a:rPr lang="pt-BR" dirty="0" smtClean="0"/>
                  <a:t>saída, </a:t>
                </a:r>
                <a14:m>
                  <m:oMath xmlns:m="http://schemas.openxmlformats.org/officeDocument/2006/math">
                    <m:r>
                      <a:rPr lang="pt-BR" i="1">
                        <a:latin typeface="Cambria Math" panose="02040503050406030204" pitchFamily="18" charset="0"/>
                      </a:rPr>
                      <m:t>𝑦</m:t>
                    </m:r>
                  </m:oMath>
                </a14:m>
                <a:r>
                  <a:rPr lang="pt-BR" dirty="0" smtClean="0"/>
                  <a:t>, é modelada como </a:t>
                </a:r>
                <a:r>
                  <a:rPr lang="pt-BR" dirty="0"/>
                  <a:t>uma </a:t>
                </a:r>
                <a:r>
                  <a:rPr lang="pt-BR" b="1" dirty="0"/>
                  <a:t>combinação linear </a:t>
                </a:r>
                <a:r>
                  <a:rPr lang="pt-BR" dirty="0" smtClean="0"/>
                  <a:t>dos atributos, </a:t>
                </a:r>
                <a14:m>
                  <m:oMath xmlns:m="http://schemas.openxmlformats.org/officeDocument/2006/math">
                    <m:r>
                      <a:rPr lang="pt-BR" b="1" i="1">
                        <a:latin typeface="Cambria Math" panose="02040503050406030204" pitchFamily="18" charset="0"/>
                      </a:rPr>
                      <m:t>𝒙</m:t>
                    </m:r>
                  </m:oMath>
                </a14:m>
                <a:r>
                  <a:rPr lang="pt-BR" dirty="0" smtClean="0"/>
                  <a:t>.</a:t>
                </a:r>
              </a:p>
              <a:p>
                <a:pPr lvl="1"/>
                <a:r>
                  <a:rPr lang="pt-BR" b="1" dirty="0" smtClean="0"/>
                  <a:t>OBS</a:t>
                </a:r>
                <a:r>
                  <a:rPr lang="pt-BR" dirty="0"/>
                  <a:t>.: </a:t>
                </a:r>
                <a:r>
                  <a:rPr lang="pt-BR" b="1" i="1" dirty="0"/>
                  <a:t>Linear</a:t>
                </a:r>
                <a:r>
                  <a:rPr lang="pt-BR" dirty="0"/>
                  <a:t> significa </a:t>
                </a:r>
                <a:r>
                  <a:rPr lang="pt-BR" dirty="0" smtClean="0"/>
                  <a:t>“</a:t>
                </a:r>
                <a:r>
                  <a:rPr lang="pt-BR" i="1" dirty="0" smtClean="0"/>
                  <a:t>linear </a:t>
                </a:r>
                <a:r>
                  <a:rPr lang="pt-BR" i="1" dirty="0"/>
                  <a:t>com relação aos </a:t>
                </a:r>
                <a:r>
                  <a:rPr lang="pt-BR" i="1" dirty="0" smtClean="0"/>
                  <a:t>pesos</a:t>
                </a:r>
                <a:r>
                  <a:rPr lang="pt-BR" dirty="0" smtClean="0"/>
                  <a:t>“ </a:t>
                </a:r>
                <a:r>
                  <a:rPr lang="pt-BR" dirty="0"/>
                  <a:t>e não </a:t>
                </a:r>
                <a:r>
                  <a:rPr lang="pt-BR" dirty="0" smtClean="0"/>
                  <a:t>com relação aos atributos, </a:t>
                </a:r>
                <a:r>
                  <a:rPr lang="pt-BR" dirty="0"/>
                  <a:t>i.e., </a:t>
                </a:r>
                <a14:m>
                  <m:oMath xmlns:m="http://schemas.openxmlformats.org/officeDocument/2006/math">
                    <m:r>
                      <a:rPr lang="pt-BR" b="1" i="1">
                        <a:latin typeface="Cambria Math" panose="02040503050406030204" pitchFamily="18" charset="0"/>
                      </a:rPr>
                      <m:t>𝒙</m:t>
                    </m:r>
                  </m:oMath>
                </a14:m>
                <a:r>
                  <a:rPr lang="pt-BR" dirty="0" smtClean="0"/>
                  <a:t>. Desta forma, os </a:t>
                </a:r>
                <a:r>
                  <a:rPr lang="pt-BR" dirty="0"/>
                  <a:t>seguintes modelos também são lineares com relação aos </a:t>
                </a:r>
                <a:r>
                  <a:rPr lang="pt-BR" dirty="0" smtClean="0"/>
                  <a:t>pesos:</a:t>
                </a:r>
              </a:p>
              <a:p>
                <a:pPr lvl="2"/>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999281"/>
                <a:ext cx="11140440" cy="4858719"/>
              </a:xfrm>
              <a:blipFill rotWithShape="0">
                <a:blip r:embed="rId3"/>
                <a:stretch>
                  <a:fillRect l="-985" t="-2133"/>
                </a:stretch>
              </a:blipFill>
            </p:spPr>
            <p:txBody>
              <a:bodyPr/>
              <a:lstStyle/>
              <a:p>
                <a:r>
                  <a:rPr lang="pt-BR">
                    <a:noFill/>
                  </a:rPr>
                  <a:t> </a:t>
                </a:r>
              </a:p>
            </p:txBody>
          </p:sp>
        </mc:Fallback>
      </mc:AlternateContent>
    </p:spTree>
    <p:extLst>
      <p:ext uri="{BB962C8B-B14F-4D97-AF65-F5344CB8AC3E}">
        <p14:creationId xmlns:p14="http://schemas.microsoft.com/office/powerpoint/2010/main" val="16859138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403946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 xmlns:a16="http://schemas.microsoft.com/office/drawing/2014/main"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Definição do Problema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95495" cy="5032375"/>
              </a:xfrm>
            </p:spPr>
            <p:txBody>
              <a:bodyPr>
                <a:normAutofit fontScale="85000" lnSpcReduction="20000"/>
              </a:bodyPr>
              <a:lstStyle/>
              <a:p>
                <a:pPr marL="0" indent="0">
                  <a:buNone/>
                </a:pPr>
                <a:r>
                  <a:rPr lang="pt-BR" dirty="0"/>
                  <a:t>O problema de </a:t>
                </a:r>
                <a:r>
                  <a:rPr lang="pt-BR" b="1" i="1" dirty="0"/>
                  <a:t>regressão</a:t>
                </a:r>
                <a:r>
                  <a:rPr lang="pt-BR" dirty="0"/>
                  <a:t> pode ser enunciado da seguinte forma:</a:t>
                </a:r>
              </a:p>
              <a:p>
                <a:r>
                  <a:rPr lang="pt-BR" b="1" dirty="0"/>
                  <a:t>Dados disponíveis</a:t>
                </a:r>
                <a:r>
                  <a:rPr lang="pt-BR" dirty="0"/>
                  <a:t>: </a:t>
                </a:r>
              </a:p>
              <a:p>
                <a:pPr lvl="1">
                  <a:buFont typeface="Courier New" panose="02070309020205020404" pitchFamily="49" charset="0"/>
                  <a:buChar char="o"/>
                </a:pPr>
                <a:r>
                  <a:rPr lang="pt-BR" dirty="0"/>
                  <a:t>Conjunto de </a:t>
                </a:r>
                <a14:m>
                  <m:oMath xmlns:m="http://schemas.openxmlformats.org/officeDocument/2006/math">
                    <m:r>
                      <a:rPr lang="pt-BR" i="1">
                        <a:latin typeface="Cambria Math" panose="02040503050406030204" pitchFamily="18" charset="0"/>
                      </a:rPr>
                      <m:t>𝑁</m:t>
                    </m:r>
                  </m:oMath>
                </a14:m>
                <a:r>
                  <a:rPr lang="pt-BR" dirty="0"/>
                  <a:t> observações (conjunto de pares de treinamento) : {</a:t>
                </a:r>
                <a14:m>
                  <m:oMath xmlns:m="http://schemas.openxmlformats.org/officeDocument/2006/math">
                    <m:r>
                      <a:rPr lang="pt-BR" b="1" i="1">
                        <a:latin typeface="Cambria Math" panose="02040503050406030204" pitchFamily="18" charset="0"/>
                      </a:rPr>
                      <m:t>𝒙</m:t>
                    </m:r>
                  </m:oMath>
                </a14:m>
                <a:r>
                  <a:rPr lang="pt-BR" i="1" dirty="0"/>
                  <a:t>(i), </a:t>
                </a:r>
                <a14:m>
                  <m:oMath xmlns:m="http://schemas.openxmlformats.org/officeDocument/2006/math">
                    <m:r>
                      <a:rPr lang="pt-BR" i="1">
                        <a:latin typeface="Cambria Math" panose="02040503050406030204" pitchFamily="18" charset="0"/>
                      </a:rPr>
                      <m:t>𝑦</m:t>
                    </m:r>
                  </m:oMath>
                </a14:m>
                <a:r>
                  <a:rPr lang="pt-BR" i="1" dirty="0"/>
                  <a:t>(i)},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oMath>
                </a14:m>
                <a:r>
                  <a:rPr lang="pt-BR" i="1" dirty="0"/>
                  <a:t>(i)</a:t>
                </a:r>
                <a14:m>
                  <m:oMath xmlns:m="http://schemas.openxmlformats.org/officeDocument/2006/math">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i="1">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 atributos (ou features).</a:t>
                </a:r>
              </a:p>
              <a:p>
                <a:pPr lvl="2">
                  <a:buFont typeface="Wingdings" panose="05000000000000000000" pitchFamily="2" charset="2"/>
                  <a:buChar char="§"/>
                </a:pPr>
                <a14:m>
                  <m:oMath xmlns:m="http://schemas.openxmlformats.org/officeDocument/2006/math">
                    <m:r>
                      <a:rPr lang="pt-BR" i="1">
                        <a:latin typeface="Cambria Math" panose="02040503050406030204" pitchFamily="18" charset="0"/>
                      </a:rPr>
                      <m:t>𝑦</m:t>
                    </m:r>
                  </m:oMath>
                </a14:m>
                <a:r>
                  <a:rPr lang="pt-BR" i="1" dirty="0"/>
                  <a:t>(i)</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oMath>
                </a14:m>
                <a:r>
                  <a:rPr lang="pt-BR" i="1" dirty="0"/>
                  <a:t>(i).</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m:rPr>
                        <m:sty m:val="p"/>
                      </m:rPr>
                      <a:rPr lang="pt-B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atributos.</a:t>
                </a:r>
              </a:p>
              <a:p>
                <a:r>
                  <a:rPr lang="pt-BR" b="1" dirty="0"/>
                  <a:t>Objetivo do modelo</a:t>
                </a:r>
                <a:r>
                  <a:rPr lang="pt-BR" dirty="0"/>
                  <a:t>: encontrar o 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erro</a:t>
                </a:r>
                <a:r>
                  <a:rPr lang="pt-BR" b="1" dirty="0" smtClean="0">
                    <a:solidFill>
                      <a:srgbClr val="FF0000"/>
                    </a:solidFill>
                  </a:rPr>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95495" cy="5032375"/>
              </a:xfrm>
              <a:blipFill rotWithShape="0">
                <a:blip r:embed="rId2"/>
                <a:stretch>
                  <a:fillRect l="-824" t="-2785" r="-1428"/>
                </a:stretch>
              </a:blipFill>
            </p:spPr>
            <p:txBody>
              <a:bodyPr/>
              <a:lstStyle/>
              <a:p>
                <a:r>
                  <a:rPr lang="pt-BR">
                    <a:noFill/>
                  </a:rPr>
                  <a:t> </a:t>
                </a:r>
              </a:p>
            </p:txBody>
          </p:sp>
        </mc:Fallback>
      </mc:AlternateContent>
      <p:pic>
        <p:nvPicPr>
          <p:cNvPr id="4" name="Picture 3"/>
          <p:cNvPicPr>
            <a:picLocks noChangeAspect="1"/>
          </p:cNvPicPr>
          <p:nvPr/>
        </p:nvPicPr>
        <p:blipFill>
          <a:blip r:embed="rId3"/>
          <a:stretch>
            <a:fillRect/>
          </a:stretch>
        </p:blipFill>
        <p:spPr>
          <a:xfrm>
            <a:off x="9148952" y="0"/>
            <a:ext cx="2931031" cy="2255520"/>
          </a:xfrm>
          <a:prstGeom prst="rect">
            <a:avLst/>
          </a:prstGeom>
        </p:spPr>
      </p:pic>
    </p:spTree>
    <p:extLst>
      <p:ext uri="{BB962C8B-B14F-4D97-AF65-F5344CB8AC3E}">
        <p14:creationId xmlns:p14="http://schemas.microsoft.com/office/powerpoint/2010/main" val="3527620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 xmlns:a16="http://schemas.microsoft.com/office/drawing/2014/main"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6536" cy="4922017"/>
              </a:xfrm>
            </p:spPr>
            <p:txBody>
              <a:bodyPr>
                <a:normAutofit fontScale="85000" lnSpcReduction="10000"/>
              </a:bodyPr>
              <a:lstStyle/>
              <a:p>
                <a:pPr marL="0" indent="0">
                  <a:buNone/>
                </a:pPr>
                <a:r>
                  <a:rPr lang="pt-BR" b="1" dirty="0"/>
                  <a:t>Função de erro</a:t>
                </a:r>
                <a:r>
                  <a:rPr lang="pt-BR" dirty="0"/>
                  <a:t>: existem várias possibilidades para se definir a </a:t>
                </a:r>
                <a:r>
                  <a:rPr lang="pt-BR" b="1" dirty="0"/>
                  <a:t>função de erro </a:t>
                </a:r>
                <a:r>
                  <a:rPr lang="pt-BR" dirty="0"/>
                  <a:t>a ser minimizada, porém, geralmente, utiliza-se a medida do </a:t>
                </a:r>
                <a:r>
                  <a:rPr lang="pt-BR" b="1" dirty="0"/>
                  <a:t>erro quadrático médio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oMath>
                </a14:m>
                <a:r>
                  <a:rPr lang="pt-BR" dirty="0" smtClean="0"/>
                  <a:t>.</a:t>
                </a:r>
              </a:p>
              <a:p>
                <a:pPr marL="0" indent="0">
                  <a:buNone/>
                </a:pPr>
                <a:r>
                  <a:rPr lang="pt-BR" dirty="0" smtClean="0"/>
                  <a:t>Que nada mais é do que a média do somatório dos erros ao quadrado.</a:t>
                </a:r>
                <a:r>
                  <a:rPr lang="pt-BR" dirty="0"/>
                  <a:t> </a:t>
                </a:r>
                <a:r>
                  <a:rPr lang="pt-BR" dirty="0" smtClean="0"/>
                  <a:t>Nós veremos mais adiante a razão pela qual o </a:t>
                </a:r>
                <a:r>
                  <a:rPr lang="pt-BR" b="1" i="1" dirty="0" smtClean="0"/>
                  <a:t>erro quadrático</a:t>
                </a:r>
                <a:r>
                  <a:rPr lang="pt-BR" b="1" i="1" dirty="0"/>
                  <a:t> médio</a:t>
                </a:r>
                <a:r>
                  <a:rPr lang="pt-BR" b="1" i="1" dirty="0" smtClean="0"/>
                  <a:t> </a:t>
                </a:r>
                <a:r>
                  <a:rPr lang="pt-BR" dirty="0" smtClean="0"/>
                  <a:t>é utilizado. </a:t>
                </a:r>
              </a:p>
              <a:p>
                <a:pPr marL="0" indent="0">
                  <a:buNone/>
                </a:pPr>
                <a:r>
                  <a:rPr lang="pt-BR" dirty="0" smtClean="0"/>
                  <a:t>A </a:t>
                </a:r>
                <a:r>
                  <a:rPr lang="pt-BR" b="1" i="1" dirty="0" smtClean="0"/>
                  <a:t>função de </a:t>
                </a:r>
                <a:r>
                  <a:rPr lang="pt-BR" b="1" i="1" dirty="0"/>
                  <a:t>erro</a:t>
                </a:r>
                <a:r>
                  <a:rPr lang="pt-BR" dirty="0"/>
                  <a:t>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t>
                </a:r>
                <a:r>
                  <a:rPr lang="pt-BR" dirty="0" smtClean="0"/>
                  <a:t>amostras, exemplos </a:t>
                </a:r>
                <a:r>
                  <a:rPr lang="pt-BR" dirty="0"/>
                  <a:t>ou observações.</a:t>
                </a:r>
              </a:p>
              <a:p>
                <a:pPr marL="0" indent="0">
                  <a:buNone/>
                </a:pPr>
                <a:r>
                  <a:rPr lang="pt-BR" dirty="0"/>
                  <a:t>Então, para encontrar o vetor de parâmetros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ℝ</m:t>
                              </m:r>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1" smtClean="0">
                          <a:latin typeface="Cambria Math" panose="02040503050406030204" pitchFamily="18" charset="0"/>
                        </a:rPr>
                        <m:t>=</m:t>
                      </m:r>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922017"/>
              </a:xfrm>
              <a:blipFill rotWithShape="0">
                <a:blip r:embed="rId3"/>
                <a:stretch>
                  <a:fillRect l="-875" t="-2351" r="-438"/>
                </a:stretch>
              </a:blipFill>
            </p:spPr>
            <p:txBody>
              <a:bodyPr/>
              <a:lstStyle/>
              <a:p>
                <a:r>
                  <a:rPr lang="pt-BR">
                    <a:noFill/>
                  </a:rPr>
                  <a:t> </a:t>
                </a:r>
              </a:p>
            </p:txBody>
          </p:sp>
        </mc:Fallback>
      </mc:AlternateContent>
    </p:spTree>
    <p:extLst>
      <p:ext uri="{BB962C8B-B14F-4D97-AF65-F5344CB8AC3E}">
        <p14:creationId xmlns:p14="http://schemas.microsoft.com/office/powerpoint/2010/main" val="7790982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398"/>
            <a:ext cx="10515600" cy="1325563"/>
          </a:xfrm>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03867"/>
                <a:ext cx="11006470" cy="5554133"/>
              </a:xfrm>
            </p:spPr>
            <p:txBody>
              <a:bodyPr>
                <a:normAutofit fontScale="77500" lnSpcReduction="20000"/>
              </a:bodyPr>
              <a:lstStyle/>
              <a:p>
                <a:pPr marL="0" indent="0">
                  <a:buNone/>
                </a:pPr>
                <a:r>
                  <a:rPr lang="pt-BR" dirty="0" smtClean="0"/>
                  <a:t>Expandindo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temos</a:t>
                </a:r>
              </a:p>
              <a:p>
                <a:pPr marL="0" indent="0" algn="ctr">
                  <a:buNone/>
                </a:pP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r>
                      <a:rPr lang="pt-BR" b="0" i="0" smtClean="0">
                        <a:latin typeface="Cambria Math" panose="02040503050406030204" pitchFamily="18" charset="0"/>
                      </a:rPr>
                      <m:t>=</m:t>
                    </m:r>
                  </m:oMath>
                </a14:m>
                <a:r>
                  <a:rPr lang="pt-BR" b="1" dirty="0"/>
                  <a:t>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𝒂</m:t>
                    </m:r>
                  </m:oMath>
                </a14:m>
                <a:r>
                  <a:rPr lang="pt-BR" dirty="0"/>
                  <a:t> -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sSup>
                      <m:sSupPr>
                        <m:ctrlPr>
                          <a:rPr lang="pt-BR" i="1" smtClean="0">
                            <a:latin typeface="Cambria Math" panose="02040503050406030204" pitchFamily="18" charset="0"/>
                          </a:rPr>
                        </m:ctrlPr>
                      </m:sSupPr>
                      <m:e>
                        <m:r>
                          <a:rPr lang="pt-BR" b="1" i="1">
                            <a:latin typeface="Cambria Math" panose="02040503050406030204" pitchFamily="18" charset="0"/>
                          </a:rPr>
                          <m:t>𝜱</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endParaRPr lang="pt-BR" dirty="0"/>
              </a:p>
              <a:p>
                <a:pPr marL="0" indent="0">
                  <a:buNone/>
                </a:pPr>
                <a:r>
                  <a:rPr lang="pt-BR" b="1" dirty="0"/>
                  <a:t>Como encontramos o mínimo dessa função em relação aos parâmetros?</a:t>
                </a:r>
              </a:p>
              <a:p>
                <a:pPr marL="0" indent="0">
                  <a:buNone/>
                </a:pPr>
                <a:r>
                  <a:rPr lang="pt-BR" dirty="0"/>
                  <a:t>Sabemos 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inclinação da função de erro é nula, </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0"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smtClean="0">
                        <a:latin typeface="Cambria Math" panose="02040503050406030204" pitchFamily="18" charset="0"/>
                      </a:rPr>
                      <m:t>=</m:t>
                    </m:r>
                    <m:r>
                      <a:rPr lang="pt-BR" b="0" i="1" smtClean="0">
                        <a:latin typeface="Cambria Math" panose="02040503050406030204" pitchFamily="18" charset="0"/>
                      </a:rPr>
                      <m:t>0</m:t>
                    </m:r>
                  </m:oMath>
                </a14:m>
                <a:r>
                  <a:rPr lang="pt-BR" b="0" dirty="0"/>
                  <a:t>,</a:t>
                </a:r>
              </a:p>
              <a:p>
                <a:pPr marL="0" indent="0">
                  <a:buNone/>
                </a:pPr>
                <a:r>
                  <a:rPr lang="pt-BR" dirty="0"/>
                  <a:t>porém, esse ponto pode ser tanto um mínimo como um máximo. </a:t>
                </a:r>
              </a:p>
              <a:p>
                <a:pPr marL="0" indent="0">
                  <a:buNone/>
                </a:pPr>
                <a:r>
                  <a:rPr lang="pt-BR" b="1" dirty="0"/>
                  <a:t>Como sabemos se o ponto encontrado é um mínimo ou um máximo?</a:t>
                </a:r>
              </a:p>
              <a:p>
                <a:pPr marL="0" indent="0">
                  <a:buNone/>
                </a:pPr>
                <a:r>
                  <a:rPr lang="pt-BR" b="0" dirty="0"/>
                  <a:t>Se a inclinação é nula e a </a:t>
                </a:r>
                <a:r>
                  <a:rPr lang="pt-BR" b="1" i="1" dirty="0"/>
                  <a:t>derivada de segunda ordem </a:t>
                </a:r>
                <a:r>
                  <a:rPr lang="pt-BR" b="0" dirty="0"/>
                  <a:t>for positiva, então o ponto nós dá o </a:t>
                </a:r>
                <a:r>
                  <a:rPr lang="pt-BR" b="0" dirty="0" smtClean="0"/>
                  <a:t>mínimo,</a:t>
                </a:r>
                <a:endParaRPr lang="pt-BR" b="0" dirty="0"/>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smtClean="0">
                                  <a:latin typeface="Cambria Math" panose="02040503050406030204" pitchFamily="18" charset="0"/>
                                </a:rPr>
                              </m:ctrlPr>
                            </m:sSupPr>
                            <m:e>
                              <m:r>
                                <a:rPr lang="pt-BR" i="1">
                                  <a:latin typeface="Cambria Math" panose="02040503050406030204" pitchFamily="18" charset="0"/>
                                </a:rPr>
                                <m:t>𝜕</m:t>
                              </m:r>
                            </m:e>
                            <m:sup>
                              <m:r>
                                <a:rPr lang="pt-BR" b="0" i="1" smtClean="0">
                                  <a:latin typeface="Cambria Math" panose="02040503050406030204" pitchFamily="18" charset="0"/>
                                </a:rPr>
                                <m:t>2</m:t>
                              </m:r>
                            </m:sup>
                          </m:sSup>
                          <m:sSup>
                            <m:sSupPr>
                              <m:ctrlPr>
                                <a:rPr lang="pt-BR"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oMath>
                  </m:oMathPara>
                </a14:m>
                <a:endParaRPr lang="pt-BR" dirty="0"/>
              </a:p>
              <a:p>
                <a:pPr marL="0" indent="0">
                  <a:buNone/>
                </a:pPr>
                <a:r>
                  <a:rPr lang="pt-BR" dirty="0"/>
                  <a:t>Se a matriz </a:t>
                </a:r>
                <a14:m>
                  <m:oMath xmlns:m="http://schemas.openxmlformats.org/officeDocument/2006/math">
                    <m:r>
                      <a:rPr lang="pt-BR" b="1" i="1">
                        <a:latin typeface="Cambria Math" panose="02040503050406030204" pitchFamily="18" charset="0"/>
                      </a:rPr>
                      <m:t>𝜱</m:t>
                    </m:r>
                  </m:oMath>
                </a14:m>
                <a:r>
                  <a:rPr lang="pt-BR" b="0" dirty="0"/>
                  <a:t> tiver </a:t>
                </a:r>
                <a:r>
                  <a:rPr lang="pt-BR" b="1" i="1" dirty="0"/>
                  <a:t>posto</a:t>
                </a:r>
                <a:r>
                  <a:rPr lang="pt-BR" b="0"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0"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b="0" dirty="0"/>
                  <a:t> é </a:t>
                </a:r>
                <a:r>
                  <a:rPr lang="pt-BR" b="1" i="1" dirty="0"/>
                  <a:t>positiva semi-definida</a:t>
                </a:r>
                <a:r>
                  <a:rPr lang="pt-BR" b="0" dirty="0"/>
                  <a:t> e portanto o ponto encontrado acima é realmente </a:t>
                </a:r>
                <a:r>
                  <a:rPr lang="pt-BR" b="0" dirty="0" smtClean="0"/>
                  <a:t>o ponto de </a:t>
                </a:r>
                <a:r>
                  <a:rPr lang="pt-BR" b="0" dirty="0"/>
                  <a:t>mínimo da </a:t>
                </a:r>
                <a:r>
                  <a:rPr lang="pt-BR" b="1" i="1" dirty="0"/>
                  <a:t>função de erro</a:t>
                </a:r>
                <a:r>
                  <a:rPr lang="pt-BR" b="0" dirty="0" smtClean="0"/>
                  <a:t>.</a:t>
                </a:r>
              </a:p>
              <a:p>
                <a:pPr lvl="1"/>
                <a:r>
                  <a:rPr lang="pt-BR" b="1" dirty="0"/>
                  <a:t>Posto de uma matriz</a:t>
                </a:r>
                <a:r>
                  <a:rPr lang="pt-BR" dirty="0"/>
                  <a:t>: corresponde ao número de linhas ou colunas linearmente independentes da </a:t>
                </a:r>
                <a:r>
                  <a:rPr lang="pt-BR" dirty="0" smtClean="0"/>
                  <a:t>matriz.</a:t>
                </a:r>
              </a:p>
              <a:p>
                <a:pPr lvl="1"/>
                <a:r>
                  <a:rPr lang="pt-BR" dirty="0" smtClean="0"/>
                  <a:t>Uma matriz quadrada </a:t>
                </a:r>
                <a14:m>
                  <m:oMath xmlns:m="http://schemas.openxmlformats.org/officeDocument/2006/math">
                    <m:r>
                      <a:rPr lang="pt-BR" b="0" i="1" smtClean="0">
                        <a:latin typeface="Cambria Math" panose="02040503050406030204" pitchFamily="18" charset="0"/>
                      </a:rPr>
                      <m:t>𝐻</m:t>
                    </m:r>
                  </m:oMath>
                </a14:m>
                <a:r>
                  <a:rPr lang="pt-BR" dirty="0" smtClean="0"/>
                  <a:t> é positiva-semi-definida se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𝒙</m:t>
                        </m:r>
                      </m:e>
                      <m:sup>
                        <m:r>
                          <a:rPr lang="pt-BR" b="0" i="1" smtClean="0">
                            <a:latin typeface="Cambria Math" panose="02040503050406030204" pitchFamily="18" charset="0"/>
                          </a:rPr>
                          <m:t>∗</m:t>
                        </m:r>
                      </m:sup>
                    </m:sSup>
                    <m:r>
                      <a:rPr lang="pt-BR" b="0" i="1" smtClean="0">
                        <a:latin typeface="Cambria Math" panose="02040503050406030204" pitchFamily="18" charset="0"/>
                      </a:rPr>
                      <m:t>𝐻</m:t>
                    </m:r>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≠0</m:t>
                    </m:r>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03867"/>
                <a:ext cx="11006470" cy="5554133"/>
              </a:xfrm>
              <a:blipFill rotWithShape="0">
                <a:blip r:embed="rId3"/>
                <a:stretch>
                  <a:fillRect l="-720" t="-2305"/>
                </a:stretch>
              </a:blipFill>
            </p:spPr>
            <p:txBody>
              <a:bodyPr/>
              <a:lstStyle/>
              <a:p>
                <a:r>
                  <a:rPr lang="pt-BR">
                    <a:noFill/>
                  </a:rPr>
                  <a:t> </a:t>
                </a:r>
              </a:p>
            </p:txBody>
          </p:sp>
        </mc:Fallback>
      </mc:AlternateContent>
    </p:spTree>
    <p:extLst>
      <p:ext uri="{BB962C8B-B14F-4D97-AF65-F5344CB8AC3E}">
        <p14:creationId xmlns:p14="http://schemas.microsoft.com/office/powerpoint/2010/main" val="3669093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7"/>
                <a:ext cx="11184467" cy="4964113"/>
              </a:xfrm>
            </p:spPr>
            <p:txBody>
              <a:bodyPr>
                <a:normAutofit fontScale="92500" lnSpcReduction="20000"/>
              </a:bodyPr>
              <a:lstStyle/>
              <a:p>
                <a:pPr marL="0" indent="0">
                  <a:buNone/>
                </a:pPr>
                <a:r>
                  <a:rPr lang="pt-BR" dirty="0" smtClean="0"/>
                  <a:t>Portanto, voltando à equação </a:t>
                </a:r>
                <a:r>
                  <a:rPr lang="pt-BR" dirty="0"/>
                  <a:t>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pPr marL="0" indent="0">
                  <a:buNone/>
                </a:pPr>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pPr marL="0" indent="0">
                  <a:buNone/>
                </a:pPr>
                <a:r>
                  <a:rPr lang="pt-BR" dirty="0"/>
                  <a:t>Essa equação é conhecida como a </a:t>
                </a:r>
                <a:r>
                  <a:rPr lang="pt-BR" b="1" i="1" dirty="0"/>
                  <a:t>equação normal</a:t>
                </a:r>
                <a:r>
                  <a:rPr lang="pt-BR" dirty="0"/>
                  <a:t>.</a:t>
                </a:r>
              </a:p>
              <a:p>
                <a:pPr marL="0" indent="0">
                  <a:buNone/>
                </a:pPr>
                <a:r>
                  <a:rPr lang="pt-BR" b="1" dirty="0"/>
                  <a:t>OBS.1</a:t>
                </a:r>
                <a:r>
                  <a:rPr lang="pt-BR" dirty="0"/>
                  <a:t>: O método encontra uma </a:t>
                </a:r>
                <a:r>
                  <a:rPr lang="pt-BR" b="1" i="1" dirty="0"/>
                  <a:t>solução única</a:t>
                </a:r>
                <a:r>
                  <a:rPr lang="pt-BR" dirty="0"/>
                  <a:t> se e somente se 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a:t>invertível</a:t>
                </a:r>
                <a:r>
                  <a:rPr lang="pt-BR" dirty="0"/>
                  <a:t> (ou </a:t>
                </a:r>
                <a:r>
                  <a:rPr lang="pt-BR" b="1" i="1" dirty="0"/>
                  <a:t>não-singular</a:t>
                </a:r>
                <a:r>
                  <a:rPr lang="pt-BR" dirty="0"/>
                  <a:t>),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0" indent="0">
                  <a:buNone/>
                </a:pPr>
                <a:r>
                  <a:rPr lang="pt-BR" b="1" dirty="0"/>
                  <a:t>OBS.2</a:t>
                </a:r>
                <a:r>
                  <a:rPr lang="pt-BR" dirty="0"/>
                  <a:t>: O método só funciona para sistemas </a:t>
                </a:r>
                <a:r>
                  <a:rPr lang="pt-BR" b="1" i="1" dirty="0"/>
                  <a:t>sobredeterminados</a:t>
                </a:r>
                <a:r>
                  <a:rPr lang="pt-BR" dirty="0"/>
                  <a:t>, ou seja, mais equações </a:t>
                </a:r>
                <a:r>
                  <a:rPr lang="pt-BR" dirty="0" smtClean="0"/>
                  <a:t>(i.e., pares de exemplos </a:t>
                </a:r>
                <a14:m>
                  <m:oMath xmlns:m="http://schemas.openxmlformats.org/officeDocument/2006/math">
                    <m:r>
                      <a:rPr lang="pt-BR" b="1" i="1" smtClean="0">
                        <a:latin typeface="Cambria Math" panose="02040503050406030204" pitchFamily="18" charset="0"/>
                      </a:rPr>
                      <m:t>𝒙</m:t>
                    </m:r>
                  </m:oMath>
                </a14:m>
                <a:r>
                  <a:rPr lang="pt-BR" dirty="0" smtClean="0"/>
                  <a:t> e </a:t>
                </a:r>
                <a14:m>
                  <m:oMath xmlns:m="http://schemas.openxmlformats.org/officeDocument/2006/math">
                    <m:r>
                      <a:rPr lang="pt-BR" b="0" i="1" smtClean="0">
                        <a:latin typeface="Cambria Math" panose="02040503050406030204" pitchFamily="18" charset="0"/>
                      </a:rPr>
                      <m:t>𝑦</m:t>
                    </m:r>
                  </m:oMath>
                </a14:m>
                <a:r>
                  <a:rPr lang="pt-BR" dirty="0" smtClean="0"/>
                  <a:t>) </a:t>
                </a:r>
                <a:r>
                  <a:rPr lang="pt-BR" dirty="0"/>
                  <a:t>do que incógnitas </a:t>
                </a:r>
                <a:r>
                  <a:rPr lang="pt-BR" dirty="0" smtClean="0"/>
                  <a:t>(i.e., pesos),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dirty="0"/>
                  <a:t>. </a:t>
                </a:r>
              </a:p>
              <a:p>
                <a:pPr marL="0" indent="0">
                  <a:buNone/>
                </a:pPr>
                <a:r>
                  <a:rPr lang="pt-BR" b="1" dirty="0"/>
                  <a:t>OBS.3</a:t>
                </a:r>
                <a:r>
                  <a:rPr lang="pt-BR" dirty="0"/>
                  <a:t>: Para sistemas </a:t>
                </a:r>
                <a:r>
                  <a:rPr lang="pt-BR" b="1" i="1" dirty="0" smtClean="0"/>
                  <a:t>subdeterminados</a:t>
                </a:r>
                <a:r>
                  <a:rPr lang="pt-BR" dirty="0" smtClean="0"/>
                  <a:t>, ou seja, que têm menos equações do que incógnitas, a </a:t>
                </a:r>
                <a:r>
                  <a:rPr lang="pt-BR" dirty="0"/>
                  <a:t>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a:t>
                </a:r>
                <a:r>
                  <a:rPr lang="pt-BR" b="1" i="1" dirty="0"/>
                  <a:t>posto</a:t>
                </a:r>
                <a:r>
                  <a:rPr lang="pt-BR" dirty="0"/>
                  <a:t> menor do que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b="1" dirty="0"/>
                  <a:t> </a:t>
                </a:r>
                <a:r>
                  <a:rPr lang="pt-BR" dirty="0"/>
                  <a:t>e portanto é </a:t>
                </a:r>
                <a:r>
                  <a:rPr lang="pt-BR" b="1" i="1" dirty="0"/>
                  <a:t>singular</a:t>
                </a:r>
                <a:r>
                  <a:rPr lang="pt-BR" dirty="0"/>
                  <a:t>. </a:t>
                </a:r>
                <a:r>
                  <a:rPr lang="pt-BR" dirty="0" smtClean="0"/>
                  <a:t>Neste caso, não </a:t>
                </a:r>
                <a:r>
                  <a:rPr lang="pt-BR" dirty="0"/>
                  <a:t>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7"/>
                <a:ext cx="11184467" cy="4964113"/>
              </a:xfrm>
              <a:blipFill rotWithShape="0">
                <a:blip r:embed="rId3"/>
                <a:stretch>
                  <a:fillRect l="-926" t="-3067" r="-1362"/>
                </a:stretch>
              </a:blipFill>
            </p:spPr>
            <p:txBody>
              <a:bodyPr/>
              <a:lstStyle/>
              <a:p>
                <a:r>
                  <a:rPr lang="pt-BR">
                    <a:noFill/>
                  </a:rPr>
                  <a:t> </a:t>
                </a:r>
              </a:p>
            </p:txBody>
          </p:sp>
        </mc:Fallback>
      </mc:AlternateContent>
    </p:spTree>
    <p:extLst>
      <p:ext uri="{BB962C8B-B14F-4D97-AF65-F5344CB8AC3E}">
        <p14:creationId xmlns:p14="http://schemas.microsoft.com/office/powerpoint/2010/main" val="650514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9785</TotalTime>
  <Words>13531</Words>
  <Application>Microsoft Office PowerPoint</Application>
  <PresentationFormat>Widescreen</PresentationFormat>
  <Paragraphs>1308</Paragraphs>
  <Slides>81</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Motivação</vt:lpstr>
      <vt:lpstr>Regressão Linear</vt:lpstr>
      <vt:lpstr>Regressão Linear</vt:lpstr>
      <vt:lpstr>Regressão Linear</vt:lpstr>
      <vt:lpstr>Definição do Problema</vt:lpstr>
      <vt:lpstr>Função de Erro</vt:lpstr>
      <vt:lpstr>Minimizando a Função de Erro</vt:lpstr>
      <vt:lpstr>Minimizando a Função de Erro</vt:lpstr>
      <vt:lpstr>Revisão: Matriz Singular</vt:lpstr>
      <vt:lpstr>Revisão: Matriz Singular</vt:lpstr>
      <vt:lpstr>Causas para singularidade de Φ^T Φ </vt:lpstr>
      <vt:lpstr>Superfície de Erro</vt:lpstr>
      <vt:lpstr>Regressão Linear em Python</vt:lpstr>
      <vt:lpstr>Desvantagens da forma fechada (Eq. Normal)</vt:lpstr>
      <vt:lpstr>Gradiente Descendente</vt:lpstr>
      <vt:lpstr>Gradiente Ascendente</vt:lpstr>
      <vt:lpstr>Gradiente Descendente</vt:lpstr>
      <vt:lpstr>O Algoritmo do Gradiente do Descendente (GD)</vt:lpstr>
      <vt:lpstr>O Algoritmo do Gradiente do Descendente (GD)</vt:lpstr>
      <vt:lpstr>Exemplo #1</vt:lpstr>
      <vt:lpstr>Exemplo #1</vt:lpstr>
      <vt:lpstr>Exemplo #2</vt:lpstr>
      <vt:lpstr>Exemplo #2</vt:lpstr>
      <vt:lpstr>Exemplo #3</vt:lpstr>
      <vt:lpstr>Exemplo #3</vt:lpstr>
      <vt:lpstr>Formatos diferentes da superfície de erro</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em Batelada</vt:lpstr>
      <vt:lpstr>Implementação: Gradiente Descendente Estocástico</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1852</cp:revision>
  <dcterms:created xsi:type="dcterms:W3CDTF">2020-02-17T11:18:32Z</dcterms:created>
  <dcterms:modified xsi:type="dcterms:W3CDTF">2021-01-28T12:52:01Z</dcterms:modified>
</cp:coreProperties>
</file>